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22"/>
  </p:notesMasterIdLst>
  <p:sldIdLst>
    <p:sldId id="256" r:id="rId2"/>
    <p:sldId id="533" r:id="rId3"/>
    <p:sldId id="532" r:id="rId4"/>
    <p:sldId id="548" r:id="rId5"/>
    <p:sldId id="280" r:id="rId6"/>
    <p:sldId id="278" r:id="rId7"/>
    <p:sldId id="725" r:id="rId8"/>
    <p:sldId id="516" r:id="rId9"/>
    <p:sldId id="521" r:id="rId10"/>
    <p:sldId id="734" r:id="rId11"/>
    <p:sldId id="289" r:id="rId12"/>
    <p:sldId id="283" r:id="rId13"/>
    <p:sldId id="271" r:id="rId14"/>
    <p:sldId id="722" r:id="rId15"/>
    <p:sldId id="721" r:id="rId16"/>
    <p:sldId id="724" r:id="rId17"/>
    <p:sldId id="731" r:id="rId18"/>
    <p:sldId id="723" r:id="rId19"/>
    <p:sldId id="273" r:id="rId20"/>
    <p:sldId id="732" r:id="rId2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529E"/>
    <a:srgbClr val="F7A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34" autoAdjust="0"/>
    <p:restoredTop sz="80351" autoAdjust="0"/>
  </p:normalViewPr>
  <p:slideViewPr>
    <p:cSldViewPr snapToGrid="0">
      <p:cViewPr varScale="1">
        <p:scale>
          <a:sx n="88" d="100"/>
          <a:sy n="88" d="100"/>
        </p:scale>
        <p:origin x="13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918E3-1971-44A6-9F10-FA395C8687CF}" type="datetimeFigureOut">
              <a:rPr lang="nl-NL" smtClean="0"/>
              <a:t>28-9-2022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2134DA-C359-4F4B-BD17-4BB38C6E6D7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3015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mooi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2134DA-C359-4F4B-BD17-4BB38C6E6D78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16877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Dominique </a:t>
            </a:r>
            <a:r>
              <a:rPr lang="nl-NL" dirty="0">
                <a:sym typeface="Wingdings" pitchFamily="2" charset="2"/>
              </a:rPr>
              <a:t> Harry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A550A0-9658-4535-A02A-25F7C40FC64A}" type="slidenum">
              <a:rPr lang="nl-NL" smtClean="0"/>
              <a:pPr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62282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Harry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134DA-C359-4F4B-BD17-4BB38C6E6D78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57457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Harry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134DA-C359-4F4B-BD17-4BB38C6E6D78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44154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Harry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134DA-C359-4F4B-BD17-4BB38C6E6D78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15623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Onoverzichtelijk…. Attenderen op verander interventies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2134DA-C359-4F4B-BD17-4BB38C6E6D78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28883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Mooi … wat erbij vertellen? Boodschap?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2134DA-C359-4F4B-BD17-4BB38C6E6D78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08005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Belangrijk</a:t>
            </a:r>
          </a:p>
          <a:p>
            <a:r>
              <a:rPr lang="nl-NL" dirty="0"/>
              <a:t>Dominique begint </a:t>
            </a:r>
            <a:r>
              <a:rPr lang="nl-NL" dirty="0">
                <a:sym typeface="Wingdings" pitchFamily="2" charset="2"/>
              </a:rPr>
              <a:t> daarna Harry</a:t>
            </a:r>
            <a:r>
              <a:rPr lang="nl-NL" dirty="0"/>
              <a:t>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2134DA-C359-4F4B-BD17-4BB38C6E6D78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57989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Safety </a:t>
            </a:r>
            <a:r>
              <a:rPr lang="nl-NL" dirty="0" err="1"/>
              <a:t>too</a:t>
            </a:r>
            <a:r>
              <a:rPr lang="nl-NL" dirty="0"/>
              <a:t>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134DA-C359-4F4B-BD17-4BB38C6E6D78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47615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Dia 17 en 18 heel mooi….. Ook safety2 gedachte…… wat gaat goed, leer daarvan</a:t>
            </a:r>
          </a:p>
          <a:p>
            <a:r>
              <a:rPr lang="nl-NL" dirty="0"/>
              <a:t>Bij oplopen druk risico weer meer wij-zij gedachten, niet constructief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2134DA-C359-4F4B-BD17-4BB38C6E6D78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53190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Harry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134DA-C359-4F4B-BD17-4BB38C6E6D78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4815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Samen</a:t>
            </a:r>
          </a:p>
          <a:p>
            <a:endParaRPr lang="nl-NL" dirty="0"/>
          </a:p>
          <a:p>
            <a:r>
              <a:rPr lang="nl-NL" dirty="0"/>
              <a:t>Dominique Klinisch Geriater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134DA-C359-4F4B-BD17-4BB38C6E6D78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5134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Dominique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134DA-C359-4F4B-BD17-4BB38C6E6D78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0247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Dominque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061E76-ADFB-014E-8EB3-D523D5CBB80D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340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Dominique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134DA-C359-4F4B-BD17-4BB38C6E6D78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826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Harry</a:t>
            </a:r>
          </a:p>
          <a:p>
            <a:endParaRPr lang="nl-NL" dirty="0"/>
          </a:p>
          <a:p>
            <a:r>
              <a:rPr lang="nl-NL" dirty="0"/>
              <a:t>Geeft mooi complexiteit aan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134DA-C359-4F4B-BD17-4BB38C6E6D78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3442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Harry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134DA-C359-4F4B-BD17-4BB38C6E6D78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46774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Harry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79669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Dominique </a:t>
            </a:r>
            <a:r>
              <a:rPr lang="nl-NL" dirty="0">
                <a:sym typeface="Wingdings" pitchFamily="2" charset="2"/>
              </a:rPr>
              <a:t> Harry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A550A0-9658-4535-A02A-25F7C40FC64A}" type="slidenum">
              <a:rPr lang="nl-NL" smtClean="0"/>
              <a:pPr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6741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714982-6686-4118-9E15-9278C91DD0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1E0C4CA-9714-4F8C-A0FC-6719013B37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7C4AB53-A7A9-4A4A-9D22-B4ABE145B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F3A8E-9FE9-4206-B4C2-1F0F3E7E831D}" type="datetimeFigureOut">
              <a:rPr lang="nl-NL" smtClean="0"/>
              <a:t>28-9-2022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6342E5D-B226-4DF8-9AC7-7889B6B0C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4FD1E87-EDE1-41A0-9378-2D3560399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5C7C6-AEB0-4FA4-8EC7-B06ECE29F0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7555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0D0E4C-DA26-4473-9410-3ED8A9A8E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E4FB1FD-1811-4F63-8138-41F9B22D5F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CA99BED-491A-4478-B5FD-D04595B39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F3A8E-9FE9-4206-B4C2-1F0F3E7E831D}" type="datetimeFigureOut">
              <a:rPr lang="nl-NL" smtClean="0"/>
              <a:t>28-9-2022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08EFEB-D9BE-4C5C-8E14-8CAECA234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12D1EB0-AB25-4413-8657-6DF68BD4C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5C7C6-AEB0-4FA4-8EC7-B06ECE29F0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7415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20D65D79-4A49-41DE-AD77-3DEA2A8FCA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F250CF1-DF8E-48BC-9C09-33157FB155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3AC0ADC-67D0-4182-B96A-435D709AE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F3A8E-9FE9-4206-B4C2-1F0F3E7E831D}" type="datetimeFigureOut">
              <a:rPr lang="nl-NL" smtClean="0"/>
              <a:t>28-9-2022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D9C65F1-7DDD-4F7F-B3C9-964E1E47C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4629574-D876-43AB-B34E-DE9975212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5C7C6-AEB0-4FA4-8EC7-B06ECE29F0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89587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026293-A5EF-490C-9988-522B84882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7F7684D-4CA9-4EF1-A869-E8896A11FA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3278640-8231-4241-A3BB-043D3EEB7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F3A8E-9FE9-4206-B4C2-1F0F3E7E831D}" type="datetimeFigureOut">
              <a:rPr lang="nl-NL" smtClean="0"/>
              <a:t>28-9-2022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2023721-1955-4413-9C3E-0278D8C14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C09E91D-1BD5-4819-8860-8FE0081A5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5C7C6-AEB0-4FA4-8EC7-B06ECE29F0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6131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57B910-C2DA-459E-B4EF-B036D8558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228FE75-B76B-420E-B5F3-14B21C258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B062E24-6536-40AB-B945-090F7E7FA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F3A8E-9FE9-4206-B4C2-1F0F3E7E831D}" type="datetimeFigureOut">
              <a:rPr lang="nl-NL" smtClean="0"/>
              <a:t>28-9-2022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0BB66E8-696C-4475-B73A-44307D0F7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3DBDFF9-104D-4718-A44B-3BCB77550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5C7C6-AEB0-4FA4-8EC7-B06ECE29F0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0411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A87B3A-7283-4146-8EEB-9A727306E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F702BDE-8E1F-4C7F-8F9B-8F209C77C6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CAD8198-B402-4AA6-B8CA-B95F45C954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B45945E-0D16-4615-AB81-87E9A03F0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F3A8E-9FE9-4206-B4C2-1F0F3E7E831D}" type="datetimeFigureOut">
              <a:rPr lang="nl-NL" smtClean="0"/>
              <a:t>28-9-2022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AB790A7-1761-429A-AB1B-D862B4EDB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CA82402-DCCE-4C46-8EC8-9E358E3B1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5C7C6-AEB0-4FA4-8EC7-B06ECE29F0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8279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7B59D3-BADA-4C30-9481-0EE26F2F5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5BFD291-9EE3-43ED-BF9F-EE38F1879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1A93734-811D-42D4-A0FC-4242FB9513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FD2CE4B-F6B9-4460-8212-D2B7FB9F60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7E64CAC3-3554-4494-AA00-C72437DD17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6F5CDC57-35A6-4E42-9FBB-2DED755B5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F3A8E-9FE9-4206-B4C2-1F0F3E7E831D}" type="datetimeFigureOut">
              <a:rPr lang="nl-NL" smtClean="0"/>
              <a:t>28-9-2022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0252F724-8701-49A8-A40D-E796BD9D2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1C101220-3C30-4821-A269-D08A3AAB4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5C7C6-AEB0-4FA4-8EC7-B06ECE29F0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4588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C4F983-43A8-469F-AE8B-EC13C4033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F107179F-A475-4102-8896-469700B2A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F3A8E-9FE9-4206-B4C2-1F0F3E7E831D}" type="datetimeFigureOut">
              <a:rPr lang="nl-NL" smtClean="0"/>
              <a:t>28-9-2022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280E0C1-E25F-4D40-AA44-5B2060A77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D041D45-E2EB-4C4C-8FC8-F524E553E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5C7C6-AEB0-4FA4-8EC7-B06ECE29F0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6660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919C040-B2CC-48A0-8A94-851557343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F3A8E-9FE9-4206-B4C2-1F0F3E7E831D}" type="datetimeFigureOut">
              <a:rPr lang="nl-NL" smtClean="0"/>
              <a:t>28-9-2022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8EFD02A-33D4-4BA2-8823-737FFFC05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4FC7DEF-3E79-4E8C-BF7D-E57BC6F70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5C7C6-AEB0-4FA4-8EC7-B06ECE29F0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4053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6BA0BA-8EF9-4D6C-ACB2-20A731F39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FDD25B8-C217-41BE-9690-669885B16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56575E1-D9E9-45F6-ACD4-6E3A6CADFB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9EB909B-C9A2-40A4-BAC5-0FA6BF62F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F3A8E-9FE9-4206-B4C2-1F0F3E7E831D}" type="datetimeFigureOut">
              <a:rPr lang="nl-NL" smtClean="0"/>
              <a:t>28-9-2022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9853BF2-2CA4-415C-98E5-25DB1B633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1B97786-B120-40D7-97E6-5556F859C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5C7C6-AEB0-4FA4-8EC7-B06ECE29F0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2224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0BB57D-1199-4D2C-BA1F-9F8F1302B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0EB97529-834A-4C50-8B82-D77282EC3A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4A6F3C5-088E-412A-8739-AD7CDA7909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1813F86-71C5-4541-BB48-B3F9DC0AE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F3A8E-9FE9-4206-B4C2-1F0F3E7E831D}" type="datetimeFigureOut">
              <a:rPr lang="nl-NL" smtClean="0"/>
              <a:t>28-9-2022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1F88BE2-641B-4005-B8BC-25A92E6EB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D6E33E2-5F61-4A71-B6C0-91CC09321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5C7C6-AEB0-4FA4-8EC7-B06ECE29F0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1257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6C139E03-F451-4F33-9380-2D3DC120F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068C07C-7C34-4164-8B25-AE0256F33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46443BD-22A8-48BA-95EB-C35B1DABDB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9F3A8E-9FE9-4206-B4C2-1F0F3E7E831D}" type="datetimeFigureOut">
              <a:rPr lang="nl-NL" smtClean="0"/>
              <a:t>28-9-2022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1960828-B22B-483D-974A-7D37C3262A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6B0812D-A33B-4952-B4AB-9DECF1400A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F5C7C6-AEB0-4FA4-8EC7-B06ECE29F0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2242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5.emf"/><Relationship Id="rId4" Type="http://schemas.openxmlformats.org/officeDocument/2006/relationships/image" Target="../media/image12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2.jpg"/><Relationship Id="rId7" Type="http://schemas.openxmlformats.org/officeDocument/2006/relationships/image" Target="../media/image42.jpe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11" Type="http://schemas.openxmlformats.org/officeDocument/2006/relationships/image" Target="../media/image45.JPG"/><Relationship Id="rId5" Type="http://schemas.openxmlformats.org/officeDocument/2006/relationships/image" Target="../media/image40.JPG"/><Relationship Id="rId10" Type="http://schemas.openxmlformats.org/officeDocument/2006/relationships/image" Target="../media/image44.jpg"/><Relationship Id="rId4" Type="http://schemas.openxmlformats.org/officeDocument/2006/relationships/image" Target="../media/image39.tiff"/><Relationship Id="rId9" Type="http://schemas.openxmlformats.org/officeDocument/2006/relationships/image" Target="../media/image4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7" Type="http://schemas.openxmlformats.org/officeDocument/2006/relationships/hyperlink" Target="https://www.tmz-breda.nl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hyperlink" Target="https://www.linkedin.com/company/transmurale-zorg-west-brabant/" TargetMode="Externa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13" Type="http://schemas.openxmlformats.org/officeDocument/2006/relationships/image" Target="../media/image17.tiff"/><Relationship Id="rId3" Type="http://schemas.openxmlformats.org/officeDocument/2006/relationships/image" Target="../media/image2.jpg"/><Relationship Id="rId7" Type="http://schemas.openxmlformats.org/officeDocument/2006/relationships/image" Target="../media/image11.tiff"/><Relationship Id="rId12" Type="http://schemas.openxmlformats.org/officeDocument/2006/relationships/image" Target="../media/image16.tif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11" Type="http://schemas.openxmlformats.org/officeDocument/2006/relationships/image" Target="../media/image15.tiff"/><Relationship Id="rId5" Type="http://schemas.openxmlformats.org/officeDocument/2006/relationships/image" Target="../media/image9.png"/><Relationship Id="rId15" Type="http://schemas.openxmlformats.org/officeDocument/2006/relationships/image" Target="../media/image19.jpeg"/><Relationship Id="rId10" Type="http://schemas.openxmlformats.org/officeDocument/2006/relationships/image" Target="../media/image14.tiff"/><Relationship Id="rId4" Type="http://schemas.openxmlformats.org/officeDocument/2006/relationships/image" Target="../media/image8.tiff"/><Relationship Id="rId9" Type="http://schemas.openxmlformats.org/officeDocument/2006/relationships/image" Target="../media/image13.png"/><Relationship Id="rId14" Type="http://schemas.openxmlformats.org/officeDocument/2006/relationships/image" Target="../media/image18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2.jp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13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1.emf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3B3861AC-7A09-4E47-AB2E-CBF712AEB0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C574CDC-0056-4C3D-A51F-C95FDE41D1E1}"/>
              </a:ext>
            </a:extLst>
          </p:cNvPr>
          <p:cNvSpPr txBox="1"/>
          <p:nvPr/>
        </p:nvSpPr>
        <p:spPr>
          <a:xfrm>
            <a:off x="611936" y="3777777"/>
            <a:ext cx="4284053" cy="14096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</a:rPr>
              <a:t>Workshop </a:t>
            </a:r>
            <a:r>
              <a:rPr lang="en-US" sz="2800" dirty="0" err="1">
                <a:solidFill>
                  <a:schemeClr val="bg1"/>
                </a:solidFill>
              </a:rPr>
              <a:t>congres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 err="1">
                <a:solidFill>
                  <a:schemeClr val="bg1"/>
                </a:solidFill>
              </a:rPr>
              <a:t>Tijd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voor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>
                <a:solidFill>
                  <a:schemeClr val="bg1"/>
                </a:solidFill>
              </a:rPr>
              <a:t>Verbinding </a:t>
            </a:r>
            <a:endParaRPr lang="en-US" sz="28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</a:rPr>
              <a:t>29 </a:t>
            </a:r>
            <a:r>
              <a:rPr lang="en-US" sz="2800" dirty="0" err="1">
                <a:solidFill>
                  <a:schemeClr val="bg1"/>
                </a:solidFill>
              </a:rPr>
              <a:t>september</a:t>
            </a:r>
            <a:r>
              <a:rPr lang="en-US" sz="2800" dirty="0">
                <a:solidFill>
                  <a:schemeClr val="bg1"/>
                </a:solidFill>
              </a:rPr>
              <a:t> 2022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712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C1B4A441-2858-1526-24AC-B7CF23FECB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3" name="AutoShape 2" descr="Praatplaat TMZ.pdf">
            <a:extLst>
              <a:ext uri="{FF2B5EF4-FFF2-40B4-BE49-F238E27FC236}">
                <a16:creationId xmlns:a16="http://schemas.microsoft.com/office/drawing/2014/main" id="{0F00598F-3DC0-A38E-9E44-447C64A31C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34" name="AutoShape 4" descr="Praatplaat TMZ.pdf">
            <a:extLst>
              <a:ext uri="{FF2B5EF4-FFF2-40B4-BE49-F238E27FC236}">
                <a16:creationId xmlns:a16="http://schemas.microsoft.com/office/drawing/2014/main" id="{D11E38A2-88E3-0DD4-97A1-371E5E754E7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35" name="AutoShape 6" descr="Praatplaat TMZ.pdf">
            <a:extLst>
              <a:ext uri="{FF2B5EF4-FFF2-40B4-BE49-F238E27FC236}">
                <a16:creationId xmlns:a16="http://schemas.microsoft.com/office/drawing/2014/main" id="{B68D878F-6F2E-FD7A-03AD-D5ECE4E61F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0" name="AutoShape 8" descr="Praatplaat TMZ.pdf">
            <a:extLst>
              <a:ext uri="{FF2B5EF4-FFF2-40B4-BE49-F238E27FC236}">
                <a16:creationId xmlns:a16="http://schemas.microsoft.com/office/drawing/2014/main" id="{5A095659-BFC4-F6C1-B824-DC0052183D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51" name="Afbeelding 50">
            <a:extLst>
              <a:ext uri="{FF2B5EF4-FFF2-40B4-BE49-F238E27FC236}">
                <a16:creationId xmlns:a16="http://schemas.microsoft.com/office/drawing/2014/main" id="{F053D39B-D66D-5661-73B0-FCED8CF32E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9" t="13440" r="5914" b="30157"/>
          <a:stretch/>
        </p:blipFill>
        <p:spPr>
          <a:xfrm>
            <a:off x="359485" y="886735"/>
            <a:ext cx="11473030" cy="5606140"/>
          </a:xfrm>
          <a:prstGeom prst="rect">
            <a:avLst/>
          </a:prstGeom>
        </p:spPr>
      </p:pic>
      <p:pic>
        <p:nvPicPr>
          <p:cNvPr id="53" name="Afbeelding 52">
            <a:extLst>
              <a:ext uri="{FF2B5EF4-FFF2-40B4-BE49-F238E27FC236}">
                <a16:creationId xmlns:a16="http://schemas.microsoft.com/office/drawing/2014/main" id="{0399E9CB-A0BA-32EE-5FE7-C46ADBB09A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36" r="50000"/>
          <a:stretch/>
        </p:blipFill>
        <p:spPr>
          <a:xfrm>
            <a:off x="359465" y="1709284"/>
            <a:ext cx="8835459" cy="3744232"/>
          </a:xfrm>
          <a:prstGeom prst="rect">
            <a:avLst/>
          </a:prstGeom>
        </p:spPr>
      </p:pic>
      <p:pic>
        <p:nvPicPr>
          <p:cNvPr id="50" name="Afbeelding 49">
            <a:extLst>
              <a:ext uri="{FF2B5EF4-FFF2-40B4-BE49-F238E27FC236}">
                <a16:creationId xmlns:a16="http://schemas.microsoft.com/office/drawing/2014/main" id="{C4E8EF5E-11A4-D318-5338-AFBA8880C62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50" t="84309"/>
          <a:stretch/>
        </p:blipFill>
        <p:spPr>
          <a:xfrm>
            <a:off x="8279402" y="5034122"/>
            <a:ext cx="3912578" cy="164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64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7C787E9-7F83-748F-A3AC-A31E755901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4B8C522E-2C14-405E-8174-AEC338D57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13" y="881716"/>
            <a:ext cx="10515600" cy="1325563"/>
          </a:xfrm>
        </p:spPr>
        <p:txBody>
          <a:bodyPr/>
          <a:lstStyle/>
          <a:p>
            <a:r>
              <a:rPr lang="nl-NL" b="1" dirty="0">
                <a:solidFill>
                  <a:srgbClr val="312783"/>
                </a:solidFill>
              </a:rPr>
              <a:t>Koers 2021 - 2023</a:t>
            </a:r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3692198C-8E2B-42E0-AEDC-230A75A45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713" y="2216192"/>
            <a:ext cx="11118471" cy="2608464"/>
          </a:xfrm>
        </p:spPr>
        <p:txBody>
          <a:bodyPr>
            <a:noAutofit/>
          </a:bodyPr>
          <a:lstStyle/>
          <a:p>
            <a:pPr marL="742950" lvl="1" indent="-285750">
              <a:lnSpc>
                <a:spcPct val="115000"/>
              </a:lnSpc>
              <a:buFont typeface="+mj-lt"/>
              <a:buAutoNum type="arabicPeriod"/>
            </a:pPr>
            <a:r>
              <a:rPr lang="nl-NL" sz="2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Regionale Coördinatie Functie</a:t>
            </a:r>
            <a:endParaRPr lang="nl-NL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buFont typeface="+mj-lt"/>
              <a:buAutoNum type="arabicPeriod"/>
            </a:pPr>
            <a:r>
              <a:rPr lang="nl-NL" sz="2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Advance Care Planning</a:t>
            </a:r>
            <a:endParaRPr lang="nl-NL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buFont typeface="+mj-lt"/>
              <a:buAutoNum type="arabicPeriod"/>
            </a:pPr>
            <a:r>
              <a:rPr lang="nl-NL" sz="2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Vroegsignalering </a:t>
            </a:r>
            <a:endParaRPr lang="nl-NL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buFont typeface="+mj-lt"/>
              <a:buAutoNum type="arabicPeriod"/>
            </a:pPr>
            <a:r>
              <a:rPr lang="nl-NL" sz="2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Afdeling Transmurale Zorg</a:t>
            </a:r>
            <a:endParaRPr lang="nl-NL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buFont typeface="+mj-lt"/>
              <a:buAutoNum type="arabicPeriod"/>
            </a:pPr>
            <a:r>
              <a:rPr lang="nl-NL" sz="2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Logeerzorg</a:t>
            </a:r>
          </a:p>
          <a:p>
            <a:pPr marL="742950" lvl="1" indent="-285750">
              <a:lnSpc>
                <a:spcPct val="115000"/>
              </a:lnSpc>
              <a:buFont typeface="+mj-lt"/>
              <a:buAutoNum type="arabicPeriod"/>
            </a:pPr>
            <a:r>
              <a:rPr lang="nl-NL" sz="2200" b="1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Kennis </a:t>
            </a:r>
            <a:r>
              <a:rPr lang="nl-NL" sz="2200" b="1" dirty="0"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&amp; Scholing</a:t>
            </a:r>
            <a:endParaRPr lang="nl-NL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nl-NL" sz="2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ICT in de keten</a:t>
            </a:r>
            <a:endParaRPr lang="nl-NL" sz="220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528B702C-19FE-1487-7130-E761731E86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8676" y="4623532"/>
            <a:ext cx="2430328" cy="2243381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28DE9B52-577B-C29A-9775-093199DB29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1016">
            <a:off x="5381667" y="1386198"/>
            <a:ext cx="6261100" cy="34290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0162FDC-BBD8-8906-B3FA-450D6707E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801" y="5611041"/>
            <a:ext cx="4897973" cy="1073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339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5A7108EF-291D-4B59-96BD-F6F2C729D0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4B8C522E-2C14-405E-8174-AEC338D57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13" y="881716"/>
            <a:ext cx="10515600" cy="1325563"/>
          </a:xfrm>
        </p:spPr>
        <p:txBody>
          <a:bodyPr/>
          <a:lstStyle/>
          <a:p>
            <a:r>
              <a:rPr lang="nl-NL" b="1" dirty="0">
                <a:solidFill>
                  <a:srgbClr val="312783"/>
                </a:solidFill>
              </a:rPr>
              <a:t>Vb. Regionale Coördinatie Functie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2AD7A37-3B0E-4ABA-A8F6-228E8C13C01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783" y="2118192"/>
            <a:ext cx="8855085" cy="4632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BC63AA6-FEA9-414E-A4AE-CC725F7EE9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3933" y="2432646"/>
            <a:ext cx="2884302" cy="209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663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5A7108EF-291D-4B59-96BD-F6F2C729D0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4B8C522E-2C14-405E-8174-AEC338D57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13" y="881716"/>
            <a:ext cx="10515600" cy="1325563"/>
          </a:xfrm>
        </p:spPr>
        <p:txBody>
          <a:bodyPr/>
          <a:lstStyle/>
          <a:p>
            <a:r>
              <a:rPr lang="nl-NL" b="1" dirty="0">
                <a:solidFill>
                  <a:srgbClr val="312783"/>
                </a:solidFill>
              </a:rPr>
              <a:t>Vb. Logeerzorg</a:t>
            </a:r>
          </a:p>
        </p:txBody>
      </p:sp>
      <p:pic>
        <p:nvPicPr>
          <p:cNvPr id="1026" name="Afbeelding 2">
            <a:extLst>
              <a:ext uri="{FF2B5EF4-FFF2-40B4-BE49-F238E27FC236}">
                <a16:creationId xmlns:a16="http://schemas.microsoft.com/office/drawing/2014/main" id="{3E3CEFD2-2C3C-4AE4-B2EC-FB13A0B25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503" y="1940458"/>
            <a:ext cx="7008019" cy="4916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28222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4101924-61F1-D41A-6B5E-EA913523E7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4B8C522E-2C14-405E-8174-AEC338D57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13" y="881716"/>
            <a:ext cx="10515600" cy="1325563"/>
          </a:xfrm>
        </p:spPr>
        <p:txBody>
          <a:bodyPr/>
          <a:lstStyle/>
          <a:p>
            <a:r>
              <a:rPr lang="nl-NL" b="1" dirty="0">
                <a:solidFill>
                  <a:srgbClr val="312783"/>
                </a:solidFill>
              </a:rPr>
              <a:t>Realisatie(!)sessies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909377A5-92B3-E3A4-E78D-A436CC1E54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895" y="2108122"/>
            <a:ext cx="5203443" cy="363087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E999AD3-7D6A-5540-03CB-7C133E3CA7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519" y="435429"/>
            <a:ext cx="5723794" cy="381884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C2A0CA82-9987-A1D7-6BBA-E3D4006A31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430" y="2952550"/>
            <a:ext cx="4927676" cy="3695757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A7A3D56-FCA1-3E8B-5675-BB4F3F732A6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6195"/>
          <a:stretch/>
        </p:blipFill>
        <p:spPr>
          <a:xfrm>
            <a:off x="558626" y="781557"/>
            <a:ext cx="5769678" cy="5629711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A7364EF8-015C-1753-33ED-B6D448AEDA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2173759"/>
              </p:ext>
            </p:extLst>
          </p:nvPr>
        </p:nvGraphicFramePr>
        <p:xfrm>
          <a:off x="1102394" y="1678354"/>
          <a:ext cx="5646738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8" imgW="8019808" imgH="7695962" progId="Acrobat.Document.DC">
                  <p:embed/>
                </p:oleObj>
              </mc:Choice>
              <mc:Fallback>
                <p:oleObj name="Acrobat Document" r:id="rId8" imgW="8019808" imgH="7695962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02394" y="1678354"/>
                        <a:ext cx="5646738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Afbeelding 12">
            <a:extLst>
              <a:ext uri="{FF2B5EF4-FFF2-40B4-BE49-F238E27FC236}">
                <a16:creationId xmlns:a16="http://schemas.microsoft.com/office/drawing/2014/main" id="{4B6DE48A-1C7C-CA12-6C76-230CE075FF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502" y="2372839"/>
            <a:ext cx="5159827" cy="386987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F6E66DBF-C08E-AEBC-FCD5-A3D63FD5C0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439" y="568579"/>
            <a:ext cx="6118435" cy="4082143"/>
          </a:xfrm>
          <a:prstGeom prst="rect">
            <a:avLst/>
          </a:prstGeom>
        </p:spPr>
      </p:pic>
      <p:pic>
        <p:nvPicPr>
          <p:cNvPr id="1026" name="Afbeelding 2">
            <a:extLst>
              <a:ext uri="{FF2B5EF4-FFF2-40B4-BE49-F238E27FC236}">
                <a16:creationId xmlns:a16="http://schemas.microsoft.com/office/drawing/2014/main" id="{010CE927-510C-E1DD-9268-20E53C5C92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" b="1945"/>
          <a:stretch/>
        </p:blipFill>
        <p:spPr bwMode="auto">
          <a:xfrm>
            <a:off x="1752421" y="297190"/>
            <a:ext cx="8406024" cy="6263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941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AACD28F5-E4A4-0B16-1F4B-A5564CF0A7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Afbeelding 7" descr="Untitled">
            <a:extLst>
              <a:ext uri="{FF2B5EF4-FFF2-40B4-BE49-F238E27FC236}">
                <a16:creationId xmlns:a16="http://schemas.microsoft.com/office/drawing/2014/main" id="{D450C32A-3263-498D-71DA-432C1B2784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1128"/>
            <a:ext cx="4003221" cy="3915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Afbeelding 8" descr="Workshop samenwerken. Platform Bèta Techniek General Assembly - PDF Free  Download">
            <a:extLst>
              <a:ext uri="{FF2B5EF4-FFF2-40B4-BE49-F238E27FC236}">
                <a16:creationId xmlns:a16="http://schemas.microsoft.com/office/drawing/2014/main" id="{27FC135E-8ED3-9A6C-B873-429F36C88B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429" y="590228"/>
            <a:ext cx="8220567" cy="623779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ijl omhoog 2">
            <a:extLst>
              <a:ext uri="{FF2B5EF4-FFF2-40B4-BE49-F238E27FC236}">
                <a16:creationId xmlns:a16="http://schemas.microsoft.com/office/drawing/2014/main" id="{EB1C1AB1-E113-A4B9-85BB-2E3B97FE8B8B}"/>
              </a:ext>
            </a:extLst>
          </p:cNvPr>
          <p:cNvSpPr/>
          <p:nvPr/>
        </p:nvSpPr>
        <p:spPr>
          <a:xfrm rot="20520048">
            <a:off x="9715797" y="4303831"/>
            <a:ext cx="1469037" cy="2166079"/>
          </a:xfrm>
          <a:prstGeom prst="upArrow">
            <a:avLst/>
          </a:prstGeom>
          <a:solidFill>
            <a:srgbClr val="6C52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3029380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5A7108EF-291D-4B59-96BD-F6F2C729D0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pic>
        <p:nvPicPr>
          <p:cNvPr id="6146" name="Picture 2" descr="Kunnen we samen spelen? - Management Impact">
            <a:extLst>
              <a:ext uri="{FF2B5EF4-FFF2-40B4-BE49-F238E27FC236}">
                <a16:creationId xmlns:a16="http://schemas.microsoft.com/office/drawing/2014/main" id="{EB91212C-1619-1053-A67B-1177FCAC3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214" y="1020535"/>
            <a:ext cx="7231744" cy="542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Lekker met rust laten? – Rizamoon">
            <a:extLst>
              <a:ext uri="{FF2B5EF4-FFF2-40B4-BE49-F238E27FC236}">
                <a16:creationId xmlns:a16="http://schemas.microsoft.com/office/drawing/2014/main" id="{DA0E7036-7577-1D3E-DC46-1FB4F10F0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476" y="620893"/>
            <a:ext cx="7146472" cy="635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918120ED-C118-AC88-A4B2-FEA2C2EBE2E2}"/>
              </a:ext>
            </a:extLst>
          </p:cNvPr>
          <p:cNvSpPr txBox="1"/>
          <p:nvPr/>
        </p:nvSpPr>
        <p:spPr>
          <a:xfrm rot="21160636">
            <a:off x="-157647" y="1294716"/>
            <a:ext cx="4392883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300" dirty="0">
                <a:solidFill>
                  <a:srgbClr val="6C529E"/>
                </a:solidFill>
              </a:rPr>
              <a:t>Als het moeilijk wordt?!</a:t>
            </a:r>
          </a:p>
        </p:txBody>
      </p:sp>
    </p:spTree>
    <p:extLst>
      <p:ext uri="{BB962C8B-B14F-4D97-AF65-F5344CB8AC3E}">
        <p14:creationId xmlns:p14="http://schemas.microsoft.com/office/powerpoint/2010/main" val="1889174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5A7108EF-291D-4B59-96BD-F6F2C729D0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"/>
          <a:stretch/>
        </p:blipFill>
        <p:spPr>
          <a:xfrm>
            <a:off x="-18492" y="0"/>
            <a:ext cx="12340408" cy="6940193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47AE7F86-6ED9-C318-00E3-E4BCDD267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958" y="1045568"/>
            <a:ext cx="12386874" cy="592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8792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4AEBEBBC-2B42-C1C8-FC27-D47595EEC1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4B8C522E-2C14-405E-8174-AEC338D57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13" y="881716"/>
            <a:ext cx="10515600" cy="1325563"/>
          </a:xfrm>
        </p:spPr>
        <p:txBody>
          <a:bodyPr/>
          <a:lstStyle/>
          <a:p>
            <a:r>
              <a:rPr lang="nl-NL" b="1" dirty="0" err="1">
                <a:solidFill>
                  <a:srgbClr val="312783"/>
                </a:solidFill>
              </a:rPr>
              <a:t>Lessons</a:t>
            </a:r>
            <a:r>
              <a:rPr lang="nl-NL" b="1" dirty="0">
                <a:solidFill>
                  <a:srgbClr val="312783"/>
                </a:solidFill>
              </a:rPr>
              <a:t> </a:t>
            </a:r>
            <a:r>
              <a:rPr lang="nl-NL" b="1" dirty="0" err="1">
                <a:solidFill>
                  <a:srgbClr val="312783"/>
                </a:solidFill>
              </a:rPr>
              <a:t>learned</a:t>
            </a:r>
            <a:endParaRPr lang="nl-NL" b="1" dirty="0">
              <a:solidFill>
                <a:srgbClr val="312783"/>
              </a:solidFill>
            </a:endParaRPr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3692198C-8E2B-42E0-AEDC-230A75A45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713" y="2216192"/>
            <a:ext cx="11118471" cy="2608464"/>
          </a:xfrm>
        </p:spPr>
        <p:txBody>
          <a:bodyPr>
            <a:noAutofit/>
          </a:bodyPr>
          <a:lstStyle/>
          <a:p>
            <a:pPr marL="742950" lvl="1" indent="-285750">
              <a:lnSpc>
                <a:spcPct val="115000"/>
              </a:lnSpc>
              <a:buFont typeface="+mj-lt"/>
              <a:buAutoNum type="arabicPeriod"/>
            </a:pPr>
            <a:r>
              <a:rPr lang="nl-NL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Kwaliteit van onderlinge verbindingen op álle niveaus versterken</a:t>
            </a:r>
            <a:endParaRPr lang="nl-NL" sz="2200" dirty="0"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buFont typeface="+mj-lt"/>
              <a:buAutoNum type="arabicPeriod"/>
            </a:pPr>
            <a:r>
              <a:rPr lang="nl-NL" sz="2200" dirty="0">
                <a:ea typeface="Arial" panose="020B0604020202020204" pitchFamily="34" charset="0"/>
                <a:cs typeface="Times New Roman" panose="02020603050405020304" pitchFamily="18" charset="0"/>
              </a:rPr>
              <a:t>Alle onderdelen keten hebben een plek</a:t>
            </a:r>
          </a:p>
          <a:p>
            <a:pPr marL="742950" lvl="1" indent="-285750">
              <a:lnSpc>
                <a:spcPct val="115000"/>
              </a:lnSpc>
              <a:buFont typeface="+mj-lt"/>
              <a:buAutoNum type="arabicPeriod"/>
            </a:pPr>
            <a:r>
              <a:rPr lang="nl-NL" sz="2200" dirty="0">
                <a:ea typeface="Arial" panose="020B0604020202020204" pitchFamily="34" charset="0"/>
                <a:cs typeface="Times New Roman" panose="02020603050405020304" pitchFamily="18" charset="0"/>
              </a:rPr>
              <a:t>Aandacht hebben voor wat wél goed gaat, inspiratie halen indien nodig</a:t>
            </a:r>
          </a:p>
          <a:p>
            <a:pPr marL="742950" lvl="1" indent="-285750">
              <a:lnSpc>
                <a:spcPct val="115000"/>
              </a:lnSpc>
              <a:buFont typeface="+mj-lt"/>
              <a:buAutoNum type="arabicPeriod"/>
            </a:pPr>
            <a:r>
              <a:rPr lang="nl-NL" sz="2200" dirty="0">
                <a:ea typeface="Arial" panose="020B0604020202020204" pitchFamily="34" charset="0"/>
                <a:cs typeface="Times New Roman" panose="02020603050405020304" pitchFamily="18" charset="0"/>
              </a:rPr>
              <a:t>Waarderend leren en elkaar vast houden als het spannend wordt</a:t>
            </a:r>
          </a:p>
          <a:p>
            <a:pPr marL="742950" lvl="1" indent="-285750">
              <a:lnSpc>
                <a:spcPct val="115000"/>
              </a:lnSpc>
              <a:buFont typeface="+mj-lt"/>
              <a:buAutoNum type="arabicPeriod"/>
            </a:pPr>
            <a:r>
              <a:rPr lang="nl-NL" sz="2200" dirty="0">
                <a:ea typeface="Arial" panose="020B0604020202020204" pitchFamily="34" charset="0"/>
                <a:cs typeface="Times New Roman" panose="02020603050405020304" pitchFamily="18" charset="0"/>
              </a:rPr>
              <a:t>“Een” structuur kiezen</a:t>
            </a:r>
          </a:p>
          <a:p>
            <a:pPr marL="742950" lvl="1" indent="-285750">
              <a:lnSpc>
                <a:spcPct val="115000"/>
              </a:lnSpc>
              <a:buFont typeface="+mj-lt"/>
              <a:buAutoNum type="arabicPeriod"/>
            </a:pPr>
            <a:r>
              <a:rPr lang="nl-NL" sz="2200" dirty="0">
                <a:ea typeface="Arial" panose="020B0604020202020204" pitchFamily="34" charset="0"/>
                <a:cs typeface="Times New Roman" panose="02020603050405020304" pitchFamily="18" charset="0"/>
              </a:rPr>
              <a:t>Strategische alliantie (</a:t>
            </a:r>
            <a:r>
              <a:rPr lang="nl-NL" sz="2200" dirty="0" err="1">
                <a:ea typeface="Arial" panose="020B0604020202020204" pitchFamily="34" charset="0"/>
                <a:cs typeface="Times New Roman" panose="02020603050405020304" pitchFamily="18" charset="0"/>
              </a:rPr>
              <a:t>cocreatie</a:t>
            </a:r>
            <a:r>
              <a:rPr lang="nl-NL" sz="2200" dirty="0">
                <a:ea typeface="Arial" panose="020B0604020202020204" pitchFamily="34" charset="0"/>
                <a:cs typeface="Times New Roman" panose="02020603050405020304" pitchFamily="18" charset="0"/>
              </a:rPr>
              <a:t>) mét verzekeraar aangaan</a:t>
            </a:r>
          </a:p>
          <a:p>
            <a:pPr marL="742950" lvl="1" indent="-285750">
              <a:lnSpc>
                <a:spcPct val="115000"/>
              </a:lnSpc>
              <a:buFont typeface="+mj-lt"/>
              <a:buAutoNum type="arabicPeriod"/>
            </a:pPr>
            <a:r>
              <a:rPr lang="nl-NL" sz="2200" dirty="0">
                <a:ea typeface="Arial" panose="020B0604020202020204" pitchFamily="34" charset="0"/>
                <a:cs typeface="Times New Roman" panose="02020603050405020304" pitchFamily="18" charset="0"/>
              </a:rPr>
              <a:t>Wetenschappelijk </a:t>
            </a:r>
            <a:r>
              <a:rPr lang="nl-NL" sz="2200">
                <a:ea typeface="Arial" panose="020B0604020202020204" pitchFamily="34" charset="0"/>
                <a:cs typeface="Times New Roman" panose="02020603050405020304" pitchFamily="18" charset="0"/>
              </a:rPr>
              <a:t>onderbouwing inregelen</a:t>
            </a:r>
            <a:endParaRPr lang="nl-NL" sz="2200" dirty="0"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9956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CCD98A6E-0C6F-41A7-9FBF-145EB2EB12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9B1D8B3-D3BA-4B5D-BDC9-1A50B4C6B9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61200"/>
            <a:ext cx="7127010" cy="5531071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65946B4F-EB19-4E0E-93F3-6BD6D5005A32}"/>
              </a:ext>
            </a:extLst>
          </p:cNvPr>
          <p:cNvSpPr txBox="1"/>
          <p:nvPr/>
        </p:nvSpPr>
        <p:spPr>
          <a:xfrm>
            <a:off x="1" y="691868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dirty="0">
                <a:hlinkClick r:id="rId5"/>
              </a:rPr>
              <a:t>https://www.linkedin.com/company/transmurale-zorg-west-brabant/</a:t>
            </a:r>
            <a:endParaRPr lang="nl-NL" dirty="0"/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935590E1-CBBF-0819-5D4B-7B408ACAE16F}"/>
              </a:ext>
            </a:extLst>
          </p:cNvPr>
          <p:cNvGrpSpPr/>
          <p:nvPr/>
        </p:nvGrpSpPr>
        <p:grpSpPr>
          <a:xfrm>
            <a:off x="2333008" y="1804504"/>
            <a:ext cx="9519952" cy="4920631"/>
            <a:chOff x="2333008" y="1804504"/>
            <a:chExt cx="9519952" cy="4920631"/>
          </a:xfrm>
        </p:grpSpPr>
        <p:pic>
          <p:nvPicPr>
            <p:cNvPr id="3" name="Afbeelding 2" descr="Afbeelding met tekst&#10;&#10;Automatisch gegenereerde beschrijving">
              <a:extLst>
                <a:ext uri="{FF2B5EF4-FFF2-40B4-BE49-F238E27FC236}">
                  <a16:creationId xmlns:a16="http://schemas.microsoft.com/office/drawing/2014/main" id="{59A0C7E4-3016-6625-84B1-743AC97B5D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15" b="9585"/>
            <a:stretch/>
          </p:blipFill>
          <p:spPr>
            <a:xfrm>
              <a:off x="2333008" y="1804504"/>
              <a:ext cx="9519952" cy="4920631"/>
            </a:xfrm>
            <a:prstGeom prst="rect">
              <a:avLst/>
            </a:prstGeom>
          </p:spPr>
        </p:pic>
        <p:sp>
          <p:nvSpPr>
            <p:cNvPr id="4" name="Tekstvak 3">
              <a:extLst>
                <a:ext uri="{FF2B5EF4-FFF2-40B4-BE49-F238E27FC236}">
                  <a16:creationId xmlns:a16="http://schemas.microsoft.com/office/drawing/2014/main" id="{726C9576-1271-80B3-2B0F-74672FBCF4FA}"/>
                </a:ext>
              </a:extLst>
            </p:cNvPr>
            <p:cNvSpPr txBox="1"/>
            <p:nvPr/>
          </p:nvSpPr>
          <p:spPr>
            <a:xfrm>
              <a:off x="3387317" y="2386847"/>
              <a:ext cx="37056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>
                  <a:hlinkClick r:id="rId7"/>
                </a:rPr>
                <a:t>https://www.tmz-breda.nl</a:t>
              </a:r>
              <a:r>
                <a:rPr lang="nl-NL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252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5A7108EF-291D-4B59-96BD-F6F2C729D0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"/>
          <a:stretch/>
        </p:blipFill>
        <p:spPr>
          <a:xfrm>
            <a:off x="0" y="-3748"/>
            <a:ext cx="12191980" cy="6856718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4B8C522E-2C14-405E-8174-AEC338D57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13" y="881716"/>
            <a:ext cx="10515600" cy="1325563"/>
          </a:xfrm>
        </p:spPr>
        <p:txBody>
          <a:bodyPr/>
          <a:lstStyle/>
          <a:p>
            <a:r>
              <a:rPr lang="nl-NL" b="1" dirty="0">
                <a:solidFill>
                  <a:srgbClr val="312783"/>
                </a:solidFill>
              </a:rPr>
              <a:t>Even voorstellen</a:t>
            </a:r>
          </a:p>
        </p:txBody>
      </p:sp>
      <p:pic>
        <p:nvPicPr>
          <p:cNvPr id="2050" name="Picture 2" descr="D.C. (Dominique) de Lange - Embraze">
            <a:extLst>
              <a:ext uri="{FF2B5EF4-FFF2-40B4-BE49-F238E27FC236}">
                <a16:creationId xmlns:a16="http://schemas.microsoft.com/office/drawing/2014/main" id="{B74A08ED-C55A-A782-C663-25467644C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378" y="2198501"/>
            <a:ext cx="1771649" cy="245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BFD0C349-16E4-73E9-3926-2B2BF912093F}"/>
              </a:ext>
            </a:extLst>
          </p:cNvPr>
          <p:cNvSpPr txBox="1"/>
          <p:nvPr/>
        </p:nvSpPr>
        <p:spPr>
          <a:xfrm>
            <a:off x="2334793" y="4800253"/>
            <a:ext cx="326881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6C529E"/>
                </a:solidFill>
              </a:rPr>
              <a:t>Dominique de Lange </a:t>
            </a:r>
          </a:p>
          <a:p>
            <a:pPr algn="ctr"/>
            <a:r>
              <a:rPr lang="nl-NL" sz="2800" dirty="0">
                <a:solidFill>
                  <a:srgbClr val="6C529E"/>
                </a:solidFill>
              </a:rPr>
              <a:t>Klinisch geriater</a:t>
            </a:r>
          </a:p>
          <a:p>
            <a:pPr algn="ctr"/>
            <a:r>
              <a:rPr lang="nl-NL" sz="2200" dirty="0">
                <a:solidFill>
                  <a:srgbClr val="6C529E"/>
                </a:solidFill>
              </a:rPr>
              <a:t>Amphia ziekenhuis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6E40CF49-7874-CBC1-E003-072AEC45F54C}"/>
              </a:ext>
            </a:extLst>
          </p:cNvPr>
          <p:cNvSpPr txBox="1"/>
          <p:nvPr/>
        </p:nvSpPr>
        <p:spPr>
          <a:xfrm>
            <a:off x="5734063" y="4800253"/>
            <a:ext cx="412314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6C529E"/>
                </a:solidFill>
              </a:rPr>
              <a:t>Harry Sonnenschein</a:t>
            </a:r>
          </a:p>
          <a:p>
            <a:pPr algn="ctr"/>
            <a:r>
              <a:rPr lang="nl-NL" sz="2800" dirty="0">
                <a:solidFill>
                  <a:srgbClr val="6C529E"/>
                </a:solidFill>
              </a:rPr>
              <a:t>Programma manager TMZ</a:t>
            </a:r>
          </a:p>
          <a:p>
            <a:pPr algn="ctr"/>
            <a:r>
              <a:rPr lang="nl-NL" sz="2200" dirty="0">
                <a:solidFill>
                  <a:srgbClr val="6C529E"/>
                </a:solidFill>
              </a:rPr>
              <a:t>LCH Development BV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2CB40C81-92B9-204B-CE0A-0F99BB61CF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78" t="28730" r="37937" b="34286"/>
          <a:stretch/>
        </p:blipFill>
        <p:spPr>
          <a:xfrm>
            <a:off x="6881313" y="2207279"/>
            <a:ext cx="1828643" cy="245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4533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3B3861AC-7A09-4E47-AB2E-CBF712AEB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C574CDC-0056-4C3D-A51F-C95FDE41D1E1}"/>
              </a:ext>
            </a:extLst>
          </p:cNvPr>
          <p:cNvSpPr txBox="1"/>
          <p:nvPr/>
        </p:nvSpPr>
        <p:spPr>
          <a:xfrm>
            <a:off x="611936" y="3777777"/>
            <a:ext cx="42840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solidFill>
                  <a:schemeClr val="bg1"/>
                </a:solidFill>
              </a:rPr>
              <a:t>Vragen?</a:t>
            </a:r>
          </a:p>
        </p:txBody>
      </p:sp>
    </p:spTree>
    <p:extLst>
      <p:ext uri="{BB962C8B-B14F-4D97-AF65-F5344CB8AC3E}">
        <p14:creationId xmlns:p14="http://schemas.microsoft.com/office/powerpoint/2010/main" val="2373497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7FE9C66-7ED7-5025-80ED-B5DB6D71F1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65BB39C-9158-4A8E-84F3-5E85FE68F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3818"/>
            <a:ext cx="10515600" cy="1325563"/>
          </a:xfrm>
        </p:spPr>
        <p:txBody>
          <a:bodyPr>
            <a:normAutofit/>
          </a:bodyPr>
          <a:lstStyle/>
          <a:p>
            <a:r>
              <a:rPr lang="nl-NL" sz="3200" dirty="0">
                <a:solidFill>
                  <a:srgbClr val="4E488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Waarom Transmurale zorg samen in de regio?</a:t>
            </a:r>
          </a:p>
        </p:txBody>
      </p:sp>
      <p:sp>
        <p:nvSpPr>
          <p:cNvPr id="21" name="Tijdelijke aanduiding voor dianummer 20">
            <a:extLst>
              <a:ext uri="{FF2B5EF4-FFF2-40B4-BE49-F238E27FC236}">
                <a16:creationId xmlns:a16="http://schemas.microsoft.com/office/drawing/2014/main" id="{71BCF45B-C5EB-2044-AF48-B91D67BD1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A4D2CC-8453-F94A-B305-4F102AE0014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ijdelijke aanduiding voor dianummer 3">
            <a:extLst>
              <a:ext uri="{FF2B5EF4-FFF2-40B4-BE49-F238E27FC236}">
                <a16:creationId xmlns:a16="http://schemas.microsoft.com/office/drawing/2014/main" id="{2B98AD76-DE66-2247-A057-AF5E6B96C1F4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F32C2-18E5-44FE-BE96-E41FC719EBCF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Afbeelding 30">
            <a:extLst>
              <a:ext uri="{FF2B5EF4-FFF2-40B4-BE49-F238E27FC236}">
                <a16:creationId xmlns:a16="http://schemas.microsoft.com/office/drawing/2014/main" id="{BB9FC510-F6B8-3F4E-B351-7195C8CD92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813" b="46411"/>
          <a:stretch/>
        </p:blipFill>
        <p:spPr>
          <a:xfrm>
            <a:off x="0" y="1187394"/>
            <a:ext cx="9291005" cy="605259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0242F87D-BC8C-B041-8C54-7131DC41573C}"/>
              </a:ext>
            </a:extLst>
          </p:cNvPr>
          <p:cNvSpPr txBox="1"/>
          <p:nvPr/>
        </p:nvSpPr>
        <p:spPr>
          <a:xfrm rot="669207">
            <a:off x="8312906" y="2393205"/>
            <a:ext cx="3040894" cy="1569660"/>
          </a:xfrm>
          <a:prstGeom prst="rect">
            <a:avLst/>
          </a:prstGeom>
          <a:solidFill>
            <a:srgbClr val="6C529E"/>
          </a:solidFill>
          <a:ln w="28575">
            <a:solidFill>
              <a:srgbClr val="4E488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 Adviezen: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 (ver)bouwen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 digitaal!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Werk samen!</a:t>
            </a:r>
          </a:p>
        </p:txBody>
      </p:sp>
    </p:spTree>
    <p:extLst>
      <p:ext uri="{BB962C8B-B14F-4D97-AF65-F5344CB8AC3E}">
        <p14:creationId xmlns:p14="http://schemas.microsoft.com/office/powerpoint/2010/main" val="128475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0C7691D8-ED67-1442-2944-B85AC683C7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203D8A2C-AB0E-F34A-A675-33C4C2FD9D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344" b="5703"/>
          <a:stretch/>
        </p:blipFill>
        <p:spPr>
          <a:xfrm>
            <a:off x="5073440" y="360824"/>
            <a:ext cx="6967184" cy="664249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093AE20-3460-BB4A-8FF3-192724F08F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618" t="8281" r="47380" b="18230"/>
          <a:stretch/>
        </p:blipFill>
        <p:spPr>
          <a:xfrm>
            <a:off x="151377" y="1019829"/>
            <a:ext cx="5148172" cy="5743507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4CC896B6-E839-354E-9A0E-A2F51606F865}"/>
              </a:ext>
            </a:extLst>
          </p:cNvPr>
          <p:cNvSpPr txBox="1"/>
          <p:nvPr/>
        </p:nvSpPr>
        <p:spPr>
          <a:xfrm>
            <a:off x="1479307" y="6176873"/>
            <a:ext cx="2686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Bron: Hoofdrapport Vergrijzing vraagt om creativiteit (dec. 2018)</a:t>
            </a:r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17D17B71-73C2-D844-A08C-D3344E86A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214" y="94664"/>
            <a:ext cx="10515600" cy="1325563"/>
          </a:xfrm>
        </p:spPr>
        <p:txBody>
          <a:bodyPr>
            <a:normAutofit/>
          </a:bodyPr>
          <a:lstStyle/>
          <a:p>
            <a:r>
              <a:rPr lang="nl-NL" sz="3200" dirty="0">
                <a:solidFill>
                  <a:srgbClr val="4E488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 staat ons te wachten?</a:t>
            </a:r>
            <a:endParaRPr lang="nl-NL" sz="3200" b="1" dirty="0"/>
          </a:p>
        </p:txBody>
      </p:sp>
      <p:pic>
        <p:nvPicPr>
          <p:cNvPr id="26" name="Afbeelding 25">
            <a:extLst>
              <a:ext uri="{FF2B5EF4-FFF2-40B4-BE49-F238E27FC236}">
                <a16:creationId xmlns:a16="http://schemas.microsoft.com/office/drawing/2014/main" id="{F2BA9C5D-03D2-8944-92F2-9334604252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863" t="43880" r="5389" b="41284"/>
          <a:stretch/>
        </p:blipFill>
        <p:spPr>
          <a:xfrm>
            <a:off x="10315796" y="5335508"/>
            <a:ext cx="1509305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899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5A7108EF-291D-4B59-96BD-F6F2C729D0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4B8C522E-2C14-405E-8174-AEC338D57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13" y="881716"/>
            <a:ext cx="10515600" cy="1325563"/>
          </a:xfrm>
        </p:spPr>
        <p:txBody>
          <a:bodyPr/>
          <a:lstStyle/>
          <a:p>
            <a:r>
              <a:rPr lang="nl-NL" b="1" dirty="0">
                <a:solidFill>
                  <a:srgbClr val="312783"/>
                </a:solidFill>
              </a:rPr>
              <a:t>Gezamenlijke ambitie</a:t>
            </a:r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3692198C-8E2B-42E0-AEDC-230A75A45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713" y="2552620"/>
            <a:ext cx="11118471" cy="26084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>
                <a:solidFill>
                  <a:srgbClr val="6C529E"/>
                </a:solidFill>
              </a:rPr>
              <a:t>“Het realiseren van de juiste zorg op de juiste plek, middels het optimaliseren van ketenzorg voor kwetsbare ouderen in de regio Breda”</a:t>
            </a:r>
          </a:p>
          <a:p>
            <a:endParaRPr lang="nl-NL" dirty="0">
              <a:solidFill>
                <a:srgbClr val="6C529E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rgbClr val="6C529E"/>
                </a:solidFill>
              </a:rPr>
              <a:t>“Betrokken zorgaanbieders en professionals werken vanuit eenzelfde visie en spreken eenzelfde taal, met behoud van ieders specifieke expertise.”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28910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EB4DCFDA-AA9D-E127-CFA6-44282DCCDF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sp>
        <p:nvSpPr>
          <p:cNvPr id="84" name="Rectangle 8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1" name="Tijdelijke aanduiding voor dianummer 37">
            <a:extLst>
              <a:ext uri="{FF2B5EF4-FFF2-40B4-BE49-F238E27FC236}">
                <a16:creationId xmlns:a16="http://schemas.microsoft.com/office/drawing/2014/main" id="{20E0F272-5B22-410E-9D6C-2D325B2D8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6A4D2CC-8453-F94A-B305-4F102AE0014E}" type="slidenum">
              <a:rPr lang="nl-NL" smtClean="0"/>
              <a:t>6</a:t>
            </a:fld>
            <a:endParaRPr lang="nl-NL"/>
          </a:p>
        </p:txBody>
      </p:sp>
      <p:cxnSp>
        <p:nvCxnSpPr>
          <p:cNvPr id="87" name="Rechte verbindingslijn 86">
            <a:extLst>
              <a:ext uri="{FF2B5EF4-FFF2-40B4-BE49-F238E27FC236}">
                <a16:creationId xmlns:a16="http://schemas.microsoft.com/office/drawing/2014/main" id="{3AC69B7D-EA6E-4A18-B8EC-082DD25F74E9}"/>
              </a:ext>
            </a:extLst>
          </p:cNvPr>
          <p:cNvCxnSpPr>
            <a:cxnSpLocks/>
          </p:cNvCxnSpPr>
          <p:nvPr/>
        </p:nvCxnSpPr>
        <p:spPr>
          <a:xfrm>
            <a:off x="9531011" y="836249"/>
            <a:ext cx="0" cy="4313887"/>
          </a:xfrm>
          <a:prstGeom prst="line">
            <a:avLst/>
          </a:prstGeom>
          <a:ln w="38100">
            <a:solidFill>
              <a:schemeClr val="tx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Rechte verbindingslijn 87">
            <a:extLst>
              <a:ext uri="{FF2B5EF4-FFF2-40B4-BE49-F238E27FC236}">
                <a16:creationId xmlns:a16="http://schemas.microsoft.com/office/drawing/2014/main" id="{A1CDA8F9-6C3F-48F9-A685-CB08B4737C85}"/>
              </a:ext>
            </a:extLst>
          </p:cNvPr>
          <p:cNvCxnSpPr>
            <a:cxnSpLocks/>
          </p:cNvCxnSpPr>
          <p:nvPr/>
        </p:nvCxnSpPr>
        <p:spPr>
          <a:xfrm flipH="1">
            <a:off x="5820064" y="794323"/>
            <a:ext cx="17362" cy="4313887"/>
          </a:xfrm>
          <a:prstGeom prst="line">
            <a:avLst/>
          </a:prstGeom>
          <a:ln w="38100">
            <a:solidFill>
              <a:schemeClr val="tx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Rechte verbindingslijn 88">
            <a:extLst>
              <a:ext uri="{FF2B5EF4-FFF2-40B4-BE49-F238E27FC236}">
                <a16:creationId xmlns:a16="http://schemas.microsoft.com/office/drawing/2014/main" id="{6889B942-A327-4F33-909E-D8037F698A73}"/>
              </a:ext>
            </a:extLst>
          </p:cNvPr>
          <p:cNvCxnSpPr>
            <a:cxnSpLocks/>
          </p:cNvCxnSpPr>
          <p:nvPr/>
        </p:nvCxnSpPr>
        <p:spPr>
          <a:xfrm>
            <a:off x="9499615" y="3667900"/>
            <a:ext cx="2692385" cy="0"/>
          </a:xfrm>
          <a:prstGeom prst="line">
            <a:avLst/>
          </a:prstGeom>
          <a:ln w="38100">
            <a:solidFill>
              <a:schemeClr val="tx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kstvak 89">
            <a:extLst>
              <a:ext uri="{FF2B5EF4-FFF2-40B4-BE49-F238E27FC236}">
                <a16:creationId xmlns:a16="http://schemas.microsoft.com/office/drawing/2014/main" id="{08D095F9-0B63-421D-8278-950E21633111}"/>
              </a:ext>
            </a:extLst>
          </p:cNvPr>
          <p:cNvSpPr txBox="1"/>
          <p:nvPr/>
        </p:nvSpPr>
        <p:spPr>
          <a:xfrm>
            <a:off x="230488" y="475892"/>
            <a:ext cx="19282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rgbClr val="6C529E"/>
                </a:solidFill>
              </a:rPr>
              <a:t>Gemeenten</a:t>
            </a:r>
          </a:p>
          <a:p>
            <a:pPr algn="ctr"/>
            <a:r>
              <a:rPr lang="nl-NL" sz="1600" dirty="0">
                <a:solidFill>
                  <a:srgbClr val="6C529E"/>
                </a:solidFill>
              </a:rPr>
              <a:t>(sociaal domein)</a:t>
            </a:r>
          </a:p>
        </p:txBody>
      </p:sp>
      <p:cxnSp>
        <p:nvCxnSpPr>
          <p:cNvPr id="91" name="Rechte verbindingslijn 90">
            <a:extLst>
              <a:ext uri="{FF2B5EF4-FFF2-40B4-BE49-F238E27FC236}">
                <a16:creationId xmlns:a16="http://schemas.microsoft.com/office/drawing/2014/main" id="{AB0CD4FD-8207-4D09-9172-60F6BC62E43B}"/>
              </a:ext>
            </a:extLst>
          </p:cNvPr>
          <p:cNvCxnSpPr>
            <a:cxnSpLocks/>
          </p:cNvCxnSpPr>
          <p:nvPr/>
        </p:nvCxnSpPr>
        <p:spPr>
          <a:xfrm>
            <a:off x="2513973" y="836249"/>
            <a:ext cx="654" cy="4313887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Afbeelding 91">
            <a:extLst>
              <a:ext uri="{FF2B5EF4-FFF2-40B4-BE49-F238E27FC236}">
                <a16:creationId xmlns:a16="http://schemas.microsoft.com/office/drawing/2014/main" id="{E8FB9931-C195-4229-9706-A2AAE04006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33" r="17549"/>
          <a:stretch/>
        </p:blipFill>
        <p:spPr>
          <a:xfrm>
            <a:off x="437658" y="1167498"/>
            <a:ext cx="1400135" cy="1053626"/>
          </a:xfrm>
          <a:prstGeom prst="rect">
            <a:avLst/>
          </a:prstGeom>
        </p:spPr>
      </p:pic>
      <p:sp>
        <p:nvSpPr>
          <p:cNvPr id="93" name="Tekstvak 92">
            <a:extLst>
              <a:ext uri="{FF2B5EF4-FFF2-40B4-BE49-F238E27FC236}">
                <a16:creationId xmlns:a16="http://schemas.microsoft.com/office/drawing/2014/main" id="{DD92EE3D-6C35-4166-8D4E-194B434BDD29}"/>
              </a:ext>
            </a:extLst>
          </p:cNvPr>
          <p:cNvSpPr txBox="1"/>
          <p:nvPr/>
        </p:nvSpPr>
        <p:spPr>
          <a:xfrm>
            <a:off x="1" y="5027383"/>
            <a:ext cx="35182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6C529E"/>
                </a:solidFill>
              </a:rPr>
              <a:t>550.500</a:t>
            </a:r>
            <a:r>
              <a:rPr lang="nl-NL" sz="2800" dirty="0">
                <a:solidFill>
                  <a:srgbClr val="6C529E"/>
                </a:solidFill>
              </a:rPr>
              <a:t> inwoners</a:t>
            </a:r>
          </a:p>
          <a:p>
            <a:pPr algn="ctr"/>
            <a:r>
              <a:rPr lang="nl-NL" sz="2800" b="1" dirty="0">
                <a:solidFill>
                  <a:srgbClr val="6C529E"/>
                </a:solidFill>
              </a:rPr>
              <a:t>13</a:t>
            </a:r>
            <a:r>
              <a:rPr lang="nl-NL" sz="2800" dirty="0">
                <a:solidFill>
                  <a:srgbClr val="6C529E"/>
                </a:solidFill>
              </a:rPr>
              <a:t> gemeenten</a:t>
            </a:r>
          </a:p>
          <a:p>
            <a:pPr algn="ctr"/>
            <a:endParaRPr lang="nl-NL" sz="2800" dirty="0">
              <a:solidFill>
                <a:srgbClr val="6C529E"/>
              </a:solidFill>
            </a:endParaRPr>
          </a:p>
        </p:txBody>
      </p:sp>
      <p:grpSp>
        <p:nvGrpSpPr>
          <p:cNvPr id="22" name="Groep 21">
            <a:extLst>
              <a:ext uri="{FF2B5EF4-FFF2-40B4-BE49-F238E27FC236}">
                <a16:creationId xmlns:a16="http://schemas.microsoft.com/office/drawing/2014/main" id="{7CB8C52C-F438-222F-4F3D-2603C9346E4E}"/>
              </a:ext>
            </a:extLst>
          </p:cNvPr>
          <p:cNvGrpSpPr/>
          <p:nvPr/>
        </p:nvGrpSpPr>
        <p:grpSpPr>
          <a:xfrm>
            <a:off x="10117641" y="3702733"/>
            <a:ext cx="2826040" cy="1644976"/>
            <a:chOff x="10117641" y="3702733"/>
            <a:chExt cx="2826040" cy="1644976"/>
          </a:xfrm>
        </p:grpSpPr>
        <p:sp>
          <p:nvSpPr>
            <p:cNvPr id="85" name="Tekstvak 84">
              <a:extLst>
                <a:ext uri="{FF2B5EF4-FFF2-40B4-BE49-F238E27FC236}">
                  <a16:creationId xmlns:a16="http://schemas.microsoft.com/office/drawing/2014/main" id="{61286BCE-6135-493F-8C7F-3BB39903110E}"/>
                </a:ext>
              </a:extLst>
            </p:cNvPr>
            <p:cNvSpPr txBox="1"/>
            <p:nvPr/>
          </p:nvSpPr>
          <p:spPr>
            <a:xfrm>
              <a:off x="10421401" y="3702733"/>
              <a:ext cx="25222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800" dirty="0">
                  <a:solidFill>
                    <a:srgbClr val="6C529E"/>
                  </a:solidFill>
                </a:rPr>
                <a:t>MSR</a:t>
              </a:r>
            </a:p>
          </p:txBody>
        </p:sp>
        <p:pic>
          <p:nvPicPr>
            <p:cNvPr id="95" name="Picture 2" descr="Revalidatiespecialist Revant en FoodforCare lanceren nieuwe voedingsformule  - Maison van den Boer">
              <a:extLst>
                <a:ext uri="{FF2B5EF4-FFF2-40B4-BE49-F238E27FC236}">
                  <a16:creationId xmlns:a16="http://schemas.microsoft.com/office/drawing/2014/main" id="{0115721A-0A84-48C6-A917-D56A5A63E34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049"/>
            <a:stretch/>
          </p:blipFill>
          <p:spPr bwMode="auto">
            <a:xfrm>
              <a:off x="10117641" y="4225953"/>
              <a:ext cx="1564900" cy="1121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ep 23">
            <a:extLst>
              <a:ext uri="{FF2B5EF4-FFF2-40B4-BE49-F238E27FC236}">
                <a16:creationId xmlns:a16="http://schemas.microsoft.com/office/drawing/2014/main" id="{BF89DFD3-71D1-26A8-DE29-E9FF768878E0}"/>
              </a:ext>
            </a:extLst>
          </p:cNvPr>
          <p:cNvGrpSpPr/>
          <p:nvPr/>
        </p:nvGrpSpPr>
        <p:grpSpPr>
          <a:xfrm>
            <a:off x="10018818" y="552556"/>
            <a:ext cx="2924863" cy="2151910"/>
            <a:chOff x="10018818" y="552556"/>
            <a:chExt cx="2924863" cy="2151910"/>
          </a:xfrm>
        </p:grpSpPr>
        <p:grpSp>
          <p:nvGrpSpPr>
            <p:cNvPr id="21" name="Groep 20">
              <a:extLst>
                <a:ext uri="{FF2B5EF4-FFF2-40B4-BE49-F238E27FC236}">
                  <a16:creationId xmlns:a16="http://schemas.microsoft.com/office/drawing/2014/main" id="{DCEB6AB5-0067-C8E1-41DD-7FA06AB6DD57}"/>
                </a:ext>
              </a:extLst>
            </p:cNvPr>
            <p:cNvGrpSpPr/>
            <p:nvPr/>
          </p:nvGrpSpPr>
          <p:grpSpPr>
            <a:xfrm>
              <a:off x="10018818" y="552556"/>
              <a:ext cx="2924863" cy="2023132"/>
              <a:chOff x="10018818" y="552556"/>
              <a:chExt cx="2924863" cy="2023132"/>
            </a:xfrm>
          </p:grpSpPr>
          <p:sp>
            <p:nvSpPr>
              <p:cNvPr id="86" name="Tekstvak 85">
                <a:extLst>
                  <a:ext uri="{FF2B5EF4-FFF2-40B4-BE49-F238E27FC236}">
                    <a16:creationId xmlns:a16="http://schemas.microsoft.com/office/drawing/2014/main" id="{0003E478-3EA8-4D62-B2C0-4D5CD98330B7}"/>
                  </a:ext>
                </a:extLst>
              </p:cNvPr>
              <p:cNvSpPr txBox="1"/>
              <p:nvPr/>
            </p:nvSpPr>
            <p:spPr>
              <a:xfrm>
                <a:off x="10456686" y="552556"/>
                <a:ext cx="248699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2800" dirty="0">
                    <a:solidFill>
                      <a:srgbClr val="6C529E"/>
                    </a:solidFill>
                  </a:rPr>
                  <a:t>ZH</a:t>
                </a:r>
              </a:p>
            </p:txBody>
          </p:sp>
          <p:pic>
            <p:nvPicPr>
              <p:cNvPr id="111" name="Afbeelding 228">
                <a:extLst>
                  <a:ext uri="{FF2B5EF4-FFF2-40B4-BE49-F238E27FC236}">
                    <a16:creationId xmlns:a16="http://schemas.microsoft.com/office/drawing/2014/main" id="{31F33FA7-69B6-4442-AD33-B94EFBD977A8}"/>
                  </a:ext>
                </a:extLst>
              </p:cNvPr>
              <p:cNvPicPr>
                <a:picLocks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5972" r="82003" b="52301"/>
              <a:stretch/>
            </p:blipFill>
            <p:spPr bwMode="auto">
              <a:xfrm>
                <a:off x="10018818" y="982232"/>
                <a:ext cx="1816417" cy="1593456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</p:pic>
        </p:grpSp>
        <p:pic>
          <p:nvPicPr>
            <p:cNvPr id="102" name="Afbeelding 101">
              <a:extLst>
                <a:ext uri="{FF2B5EF4-FFF2-40B4-BE49-F238E27FC236}">
                  <a16:creationId xmlns:a16="http://schemas.microsoft.com/office/drawing/2014/main" id="{A249E838-C63E-4CFA-9143-67DDC174E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312859" y="2395678"/>
              <a:ext cx="1052024" cy="308788"/>
            </a:xfrm>
            <a:prstGeom prst="rect">
              <a:avLst/>
            </a:prstGeom>
          </p:spPr>
        </p:pic>
      </p:grpSp>
      <p:pic>
        <p:nvPicPr>
          <p:cNvPr id="100" name="Afbeelding 99">
            <a:extLst>
              <a:ext uri="{FF2B5EF4-FFF2-40B4-BE49-F238E27FC236}">
                <a16:creationId xmlns:a16="http://schemas.microsoft.com/office/drawing/2014/main" id="{1F35BBF8-EB2E-4F30-8C8E-D4C67B1281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22498" y="5340360"/>
            <a:ext cx="989072" cy="912990"/>
          </a:xfrm>
          <a:prstGeom prst="rect">
            <a:avLst/>
          </a:prstGeom>
        </p:spPr>
      </p:pic>
      <p:graphicFrame>
        <p:nvGraphicFramePr>
          <p:cNvPr id="2" name="Tabel 4">
            <a:extLst>
              <a:ext uri="{FF2B5EF4-FFF2-40B4-BE49-F238E27FC236}">
                <a16:creationId xmlns:a16="http://schemas.microsoft.com/office/drawing/2014/main" id="{9A259A3F-B739-CB12-AFDC-11AD76A9AC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4170033"/>
              </p:ext>
            </p:extLst>
          </p:nvPr>
        </p:nvGraphicFramePr>
        <p:xfrm>
          <a:off x="268720" y="2297313"/>
          <a:ext cx="1784839" cy="26538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0026">
                  <a:extLst>
                    <a:ext uri="{9D8B030D-6E8A-4147-A177-3AD203B41FA5}">
                      <a16:colId xmlns:a16="http://schemas.microsoft.com/office/drawing/2014/main" val="3971760742"/>
                    </a:ext>
                  </a:extLst>
                </a:gridCol>
                <a:gridCol w="694813">
                  <a:extLst>
                    <a:ext uri="{9D8B030D-6E8A-4147-A177-3AD203B41FA5}">
                      <a16:colId xmlns:a16="http://schemas.microsoft.com/office/drawing/2014/main" val="830673657"/>
                    </a:ext>
                  </a:extLst>
                </a:gridCol>
              </a:tblGrid>
              <a:tr h="330092">
                <a:tc>
                  <a:txBody>
                    <a:bodyPr/>
                    <a:lstStyle/>
                    <a:p>
                      <a:pPr>
                        <a:lnSpc>
                          <a:spcPts val="600"/>
                        </a:lnSpc>
                      </a:pPr>
                      <a:r>
                        <a:rPr lang="nl-NL" sz="900" dirty="0"/>
                        <a:t>Gemeente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600"/>
                        </a:lnSpc>
                      </a:pPr>
                      <a:r>
                        <a:rPr lang="nl-NL" sz="900" dirty="0"/>
                        <a:t>N inwoners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8764461"/>
                  </a:ext>
                </a:extLst>
              </a:tr>
              <a:tr h="150508">
                <a:tc>
                  <a:txBody>
                    <a:bodyPr/>
                    <a:lstStyle/>
                    <a:p>
                      <a:pPr>
                        <a:lnSpc>
                          <a:spcPts val="600"/>
                        </a:lnSpc>
                      </a:pPr>
                      <a:r>
                        <a:rPr lang="nl-NL" sz="900" dirty="0"/>
                        <a:t>Breda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600"/>
                        </a:lnSpc>
                      </a:pPr>
                      <a:r>
                        <a:rPr lang="nl-NL" sz="900" dirty="0"/>
                        <a:t>184.000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8681838"/>
                  </a:ext>
                </a:extLst>
              </a:tr>
              <a:tr h="150508">
                <a:tc>
                  <a:txBody>
                    <a:bodyPr/>
                    <a:lstStyle/>
                    <a:p>
                      <a:pPr>
                        <a:lnSpc>
                          <a:spcPts val="600"/>
                        </a:lnSpc>
                      </a:pPr>
                      <a:r>
                        <a:rPr lang="nl-NL" sz="900" dirty="0"/>
                        <a:t>Alphen-Chaam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600"/>
                        </a:lnSpc>
                      </a:pPr>
                      <a:r>
                        <a:rPr lang="nl-NL" sz="900" dirty="0"/>
                        <a:t>10.000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3120864"/>
                  </a:ext>
                </a:extLst>
              </a:tr>
              <a:tr h="150508">
                <a:tc>
                  <a:txBody>
                    <a:bodyPr/>
                    <a:lstStyle/>
                    <a:p>
                      <a:pPr>
                        <a:lnSpc>
                          <a:spcPts val="600"/>
                        </a:lnSpc>
                      </a:pPr>
                      <a:r>
                        <a:rPr lang="nl-NL" sz="900" dirty="0"/>
                        <a:t>Altena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600"/>
                        </a:lnSpc>
                      </a:pPr>
                      <a:r>
                        <a:rPr lang="nl-NL" sz="900" dirty="0"/>
                        <a:t>55.500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9477671"/>
                  </a:ext>
                </a:extLst>
              </a:tr>
              <a:tr h="150508">
                <a:tc>
                  <a:txBody>
                    <a:bodyPr/>
                    <a:lstStyle/>
                    <a:p>
                      <a:pPr>
                        <a:lnSpc>
                          <a:spcPts val="600"/>
                        </a:lnSpc>
                      </a:pPr>
                      <a:r>
                        <a:rPr lang="nl-NL" sz="900" dirty="0"/>
                        <a:t>Baarle-Nassau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600"/>
                        </a:lnSpc>
                      </a:pPr>
                      <a:r>
                        <a:rPr lang="nl-NL" sz="900" dirty="0"/>
                        <a:t>20.000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0788963"/>
                  </a:ext>
                </a:extLst>
              </a:tr>
              <a:tr h="150508">
                <a:tc>
                  <a:txBody>
                    <a:bodyPr/>
                    <a:lstStyle/>
                    <a:p>
                      <a:pPr>
                        <a:lnSpc>
                          <a:spcPts val="600"/>
                        </a:lnSpc>
                      </a:pPr>
                      <a:r>
                        <a:rPr lang="nl-NL" sz="900" dirty="0"/>
                        <a:t>Dongen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600"/>
                        </a:lnSpc>
                      </a:pPr>
                      <a:r>
                        <a:rPr lang="nl-NL" sz="900" dirty="0"/>
                        <a:t>26.000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9212305"/>
                  </a:ext>
                </a:extLst>
              </a:tr>
              <a:tr h="150508">
                <a:tc>
                  <a:txBody>
                    <a:bodyPr/>
                    <a:lstStyle/>
                    <a:p>
                      <a:pPr>
                        <a:lnSpc>
                          <a:spcPts val="600"/>
                        </a:lnSpc>
                      </a:pPr>
                      <a:r>
                        <a:rPr lang="nl-NL" sz="900" dirty="0"/>
                        <a:t>Drimmelen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600"/>
                        </a:lnSpc>
                      </a:pPr>
                      <a:r>
                        <a:rPr lang="nl-NL" sz="900" dirty="0"/>
                        <a:t>27.000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8017761"/>
                  </a:ext>
                </a:extLst>
              </a:tr>
              <a:tr h="150508">
                <a:tc>
                  <a:txBody>
                    <a:bodyPr/>
                    <a:lstStyle/>
                    <a:p>
                      <a:pPr>
                        <a:lnSpc>
                          <a:spcPts val="600"/>
                        </a:lnSpc>
                      </a:pPr>
                      <a:r>
                        <a:rPr lang="nl-NL" sz="900" dirty="0"/>
                        <a:t>Etten-Leur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600"/>
                        </a:lnSpc>
                      </a:pPr>
                      <a:r>
                        <a:rPr lang="nl-NL" sz="900" dirty="0"/>
                        <a:t>43.500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379760"/>
                  </a:ext>
                </a:extLst>
              </a:tr>
              <a:tr h="150508">
                <a:tc>
                  <a:txBody>
                    <a:bodyPr/>
                    <a:lstStyle/>
                    <a:p>
                      <a:pPr>
                        <a:lnSpc>
                          <a:spcPts val="600"/>
                        </a:lnSpc>
                      </a:pPr>
                      <a:r>
                        <a:rPr lang="nl-NL" sz="900" dirty="0"/>
                        <a:t>Geertruidenberg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600"/>
                        </a:lnSpc>
                      </a:pPr>
                      <a:r>
                        <a:rPr lang="nl-NL" sz="900" dirty="0"/>
                        <a:t>21.500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6084041"/>
                  </a:ext>
                </a:extLst>
              </a:tr>
              <a:tr h="150508">
                <a:tc>
                  <a:txBody>
                    <a:bodyPr/>
                    <a:lstStyle/>
                    <a:p>
                      <a:pPr>
                        <a:lnSpc>
                          <a:spcPts val="600"/>
                        </a:lnSpc>
                      </a:pPr>
                      <a:r>
                        <a:rPr lang="nl-NL" sz="900" dirty="0"/>
                        <a:t>Gilze-Rijen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600"/>
                        </a:lnSpc>
                      </a:pPr>
                      <a:r>
                        <a:rPr lang="nl-NL" sz="900" dirty="0"/>
                        <a:t>26.000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1520039"/>
                  </a:ext>
                </a:extLst>
              </a:tr>
              <a:tr h="150508">
                <a:tc>
                  <a:txBody>
                    <a:bodyPr/>
                    <a:lstStyle/>
                    <a:p>
                      <a:pPr>
                        <a:lnSpc>
                          <a:spcPts val="600"/>
                        </a:lnSpc>
                      </a:pPr>
                      <a:r>
                        <a:rPr lang="nl-NL" sz="900" dirty="0"/>
                        <a:t>Moerdijk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600"/>
                        </a:lnSpc>
                      </a:pPr>
                      <a:r>
                        <a:rPr lang="nl-NL" sz="900" dirty="0"/>
                        <a:t>37.000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8326712"/>
                  </a:ext>
                </a:extLst>
              </a:tr>
              <a:tr h="150508">
                <a:tc>
                  <a:txBody>
                    <a:bodyPr/>
                    <a:lstStyle/>
                    <a:p>
                      <a:pPr>
                        <a:lnSpc>
                          <a:spcPts val="600"/>
                        </a:lnSpc>
                      </a:pPr>
                      <a:r>
                        <a:rPr lang="nl-NL" sz="900" dirty="0"/>
                        <a:t>Oosterhout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600"/>
                        </a:lnSpc>
                      </a:pPr>
                      <a:r>
                        <a:rPr lang="nl-NL" sz="900" dirty="0"/>
                        <a:t>55.500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769247"/>
                  </a:ext>
                </a:extLst>
              </a:tr>
              <a:tr h="150508">
                <a:tc>
                  <a:txBody>
                    <a:bodyPr/>
                    <a:lstStyle/>
                    <a:p>
                      <a:pPr>
                        <a:lnSpc>
                          <a:spcPts val="600"/>
                        </a:lnSpc>
                      </a:pPr>
                      <a:r>
                        <a:rPr lang="nl-NL" sz="900" dirty="0"/>
                        <a:t>Rucphen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600"/>
                        </a:lnSpc>
                      </a:pPr>
                      <a:r>
                        <a:rPr lang="nl-NL" sz="900" dirty="0"/>
                        <a:t>22.500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2984712"/>
                  </a:ext>
                </a:extLst>
              </a:tr>
              <a:tr h="150508">
                <a:tc>
                  <a:txBody>
                    <a:bodyPr/>
                    <a:lstStyle/>
                    <a:p>
                      <a:pPr>
                        <a:lnSpc>
                          <a:spcPts val="600"/>
                        </a:lnSpc>
                      </a:pPr>
                      <a:r>
                        <a:rPr lang="nl-NL" sz="900" dirty="0"/>
                        <a:t>Zundert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600"/>
                        </a:lnSpc>
                      </a:pPr>
                      <a:r>
                        <a:rPr lang="nl-NL" sz="900" dirty="0"/>
                        <a:t>22.000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704958"/>
                  </a:ext>
                </a:extLst>
              </a:tr>
            </a:tbl>
          </a:graphicData>
        </a:graphic>
      </p:graphicFrame>
      <p:pic>
        <p:nvPicPr>
          <p:cNvPr id="4" name="Picture 2">
            <a:extLst>
              <a:ext uri="{FF2B5EF4-FFF2-40B4-BE49-F238E27FC236}">
                <a16:creationId xmlns:a16="http://schemas.microsoft.com/office/drawing/2014/main" id="{CF71D1B6-6700-0C6A-2D9A-EC1D0ABCC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142" y="6360769"/>
            <a:ext cx="2133503" cy="467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B9D40821-EA4D-34CF-09EE-FEED84C12C63}"/>
              </a:ext>
            </a:extLst>
          </p:cNvPr>
          <p:cNvGrpSpPr/>
          <p:nvPr/>
        </p:nvGrpSpPr>
        <p:grpSpPr>
          <a:xfrm>
            <a:off x="2946038" y="463924"/>
            <a:ext cx="2486995" cy="5468196"/>
            <a:chOff x="2946038" y="463924"/>
            <a:chExt cx="2486995" cy="5468196"/>
          </a:xfrm>
        </p:grpSpPr>
        <p:sp>
          <p:nvSpPr>
            <p:cNvPr id="82" name="Tekstvak 81">
              <a:extLst>
                <a:ext uri="{FF2B5EF4-FFF2-40B4-BE49-F238E27FC236}">
                  <a16:creationId xmlns:a16="http://schemas.microsoft.com/office/drawing/2014/main" id="{72B44296-01EE-4C0C-A99B-DC7102B601CE}"/>
                </a:ext>
              </a:extLst>
            </p:cNvPr>
            <p:cNvSpPr txBox="1"/>
            <p:nvPr/>
          </p:nvSpPr>
          <p:spPr>
            <a:xfrm>
              <a:off x="2946038" y="463924"/>
              <a:ext cx="24869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800" dirty="0">
                  <a:solidFill>
                    <a:srgbClr val="6C529E"/>
                  </a:solidFill>
                </a:rPr>
                <a:t>Huisartsenzorg</a:t>
              </a:r>
            </a:p>
          </p:txBody>
        </p:sp>
        <p:pic>
          <p:nvPicPr>
            <p:cNvPr id="106" name="Afbeelding 105">
              <a:extLst>
                <a:ext uri="{FF2B5EF4-FFF2-40B4-BE49-F238E27FC236}">
                  <a16:creationId xmlns:a16="http://schemas.microsoft.com/office/drawing/2014/main" id="{BBB33D0A-FF06-4B1F-9A65-6D5529358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419657" y="2506400"/>
              <a:ext cx="1426485" cy="515659"/>
            </a:xfrm>
            <a:prstGeom prst="rect">
              <a:avLst/>
            </a:prstGeom>
          </p:spPr>
        </p:pic>
        <p:pic>
          <p:nvPicPr>
            <p:cNvPr id="107" name="Afbeelding 106">
              <a:extLst>
                <a:ext uri="{FF2B5EF4-FFF2-40B4-BE49-F238E27FC236}">
                  <a16:creationId xmlns:a16="http://schemas.microsoft.com/office/drawing/2014/main" id="{09932CC6-23F7-4D87-AA77-9FC66480E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190807" y="3258640"/>
              <a:ext cx="1986703" cy="727719"/>
            </a:xfrm>
            <a:prstGeom prst="rect">
              <a:avLst/>
            </a:prstGeom>
          </p:spPr>
        </p:pic>
        <p:pic>
          <p:nvPicPr>
            <p:cNvPr id="108" name="Afbeelding 107">
              <a:extLst>
                <a:ext uri="{FF2B5EF4-FFF2-40B4-BE49-F238E27FC236}">
                  <a16:creationId xmlns:a16="http://schemas.microsoft.com/office/drawing/2014/main" id="{161FE74F-75B8-4E0F-A3A7-F6DC8A5738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255439" y="1598503"/>
              <a:ext cx="1631440" cy="676169"/>
            </a:xfrm>
            <a:prstGeom prst="rect">
              <a:avLst/>
            </a:prstGeom>
          </p:spPr>
        </p:pic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1490D341-8D78-4189-605F-108A8A11647D}"/>
                </a:ext>
              </a:extLst>
            </p:cNvPr>
            <p:cNvSpPr txBox="1"/>
            <p:nvPr/>
          </p:nvSpPr>
          <p:spPr>
            <a:xfrm>
              <a:off x="3038458" y="4978013"/>
              <a:ext cx="228404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800" b="1" dirty="0">
                  <a:solidFill>
                    <a:srgbClr val="6C529E"/>
                  </a:solidFill>
                </a:rPr>
                <a:t>109</a:t>
              </a:r>
              <a:r>
                <a:rPr lang="nl-NL" sz="2800" dirty="0">
                  <a:solidFill>
                    <a:srgbClr val="6C529E"/>
                  </a:solidFill>
                </a:rPr>
                <a:t> </a:t>
              </a:r>
            </a:p>
            <a:p>
              <a:pPr algn="ctr"/>
              <a:r>
                <a:rPr lang="nl-NL" sz="2800" dirty="0">
                  <a:solidFill>
                    <a:srgbClr val="6C529E"/>
                  </a:solidFill>
                </a:rPr>
                <a:t>Ha praktijken</a:t>
              </a:r>
            </a:p>
          </p:txBody>
        </p:sp>
      </p:grpSp>
      <p:grpSp>
        <p:nvGrpSpPr>
          <p:cNvPr id="23" name="Groep 22">
            <a:extLst>
              <a:ext uri="{FF2B5EF4-FFF2-40B4-BE49-F238E27FC236}">
                <a16:creationId xmlns:a16="http://schemas.microsoft.com/office/drawing/2014/main" id="{76417453-C982-E6B4-9210-6ED839E786DA}"/>
              </a:ext>
            </a:extLst>
          </p:cNvPr>
          <p:cNvGrpSpPr/>
          <p:nvPr/>
        </p:nvGrpSpPr>
        <p:grpSpPr>
          <a:xfrm>
            <a:off x="6784432" y="492758"/>
            <a:ext cx="3046656" cy="5963443"/>
            <a:chOff x="6551345" y="478914"/>
            <a:chExt cx="3046656" cy="5963443"/>
          </a:xfrm>
        </p:grpSpPr>
        <p:sp>
          <p:nvSpPr>
            <p:cNvPr id="83" name="Tekstvak 82">
              <a:extLst>
                <a:ext uri="{FF2B5EF4-FFF2-40B4-BE49-F238E27FC236}">
                  <a16:creationId xmlns:a16="http://schemas.microsoft.com/office/drawing/2014/main" id="{5AF36585-4B9E-4058-A5AD-5F2601E2B21E}"/>
                </a:ext>
              </a:extLst>
            </p:cNvPr>
            <p:cNvSpPr txBox="1"/>
            <p:nvPr/>
          </p:nvSpPr>
          <p:spPr>
            <a:xfrm>
              <a:off x="7111006" y="478914"/>
              <a:ext cx="24869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800" dirty="0">
                  <a:solidFill>
                    <a:srgbClr val="6C529E"/>
                  </a:solidFill>
                </a:rPr>
                <a:t>VVT</a:t>
              </a:r>
            </a:p>
          </p:txBody>
        </p:sp>
        <p:pic>
          <p:nvPicPr>
            <p:cNvPr id="110" name="Afbeelding 208">
              <a:extLst>
                <a:ext uri="{FF2B5EF4-FFF2-40B4-BE49-F238E27FC236}">
                  <a16:creationId xmlns:a16="http://schemas.microsoft.com/office/drawing/2014/main" id="{860DD1F3-080E-4592-B245-0B2FF42F7BB3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14" t="49200" r="12315" b="7629"/>
            <a:stretch/>
          </p:blipFill>
          <p:spPr bwMode="auto">
            <a:xfrm>
              <a:off x="6669578" y="1734874"/>
              <a:ext cx="1771363" cy="874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" name="Afbeelding 111">
              <a:extLst>
                <a:ext uri="{FF2B5EF4-FFF2-40B4-BE49-F238E27FC236}">
                  <a16:creationId xmlns:a16="http://schemas.microsoft.com/office/drawing/2014/main" id="{7CD9ADB8-EF6A-4788-BB3B-378AB59C0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846974" y="3561978"/>
              <a:ext cx="1446003" cy="640741"/>
            </a:xfrm>
            <a:prstGeom prst="rect">
              <a:avLst/>
            </a:prstGeom>
          </p:spPr>
        </p:pic>
        <p:pic>
          <p:nvPicPr>
            <p:cNvPr id="113" name="Afbeelding 112">
              <a:extLst>
                <a:ext uri="{FF2B5EF4-FFF2-40B4-BE49-F238E27FC236}">
                  <a16:creationId xmlns:a16="http://schemas.microsoft.com/office/drawing/2014/main" id="{6F787037-ACE4-482D-B68F-EE40CACE5BF8}"/>
                </a:ext>
              </a:extLst>
            </p:cNvPr>
            <p:cNvPicPr/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326" b="16135"/>
            <a:stretch/>
          </p:blipFill>
          <p:spPr bwMode="auto">
            <a:xfrm>
              <a:off x="6804998" y="2632603"/>
              <a:ext cx="1469808" cy="73876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F98EF5CB-2327-40A1-920B-02969C366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4752" y="4278436"/>
              <a:ext cx="1763160" cy="776008"/>
            </a:xfrm>
            <a:prstGeom prst="rect">
              <a:avLst/>
            </a:prstGeom>
          </p:spPr>
        </p:pic>
        <p:pic>
          <p:nvPicPr>
            <p:cNvPr id="1026" name="Picture 2" descr="Mijzo">
              <a:extLst>
                <a:ext uri="{FF2B5EF4-FFF2-40B4-BE49-F238E27FC236}">
                  <a16:creationId xmlns:a16="http://schemas.microsoft.com/office/drawing/2014/main" id="{31850E39-E6EE-4543-A5CF-EBB50BA080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1547" y="1031440"/>
              <a:ext cx="1378027" cy="6551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1D478A5C-4697-C37D-0A04-CE3F4306CEBF}"/>
                </a:ext>
              </a:extLst>
            </p:cNvPr>
            <p:cNvSpPr txBox="1"/>
            <p:nvPr/>
          </p:nvSpPr>
          <p:spPr>
            <a:xfrm>
              <a:off x="6551345" y="5057362"/>
              <a:ext cx="300102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800" b="1" dirty="0">
                  <a:solidFill>
                    <a:srgbClr val="6C529E"/>
                  </a:solidFill>
                </a:rPr>
                <a:t>70</a:t>
              </a:r>
              <a:r>
                <a:rPr lang="nl-NL" sz="2800" dirty="0">
                  <a:solidFill>
                    <a:srgbClr val="6C529E"/>
                  </a:solidFill>
                </a:rPr>
                <a:t> woonzorgcentra </a:t>
              </a:r>
            </a:p>
            <a:p>
              <a:r>
                <a:rPr lang="nl-NL" sz="2800" b="1" dirty="0">
                  <a:solidFill>
                    <a:srgbClr val="6C529E"/>
                  </a:solidFill>
                </a:rPr>
                <a:t>90</a:t>
              </a:r>
              <a:r>
                <a:rPr lang="nl-NL" sz="2800" dirty="0">
                  <a:solidFill>
                    <a:srgbClr val="6C529E"/>
                  </a:solidFill>
                </a:rPr>
                <a:t> wijkteams</a:t>
              </a:r>
            </a:p>
            <a:p>
              <a:r>
                <a:rPr lang="nl-NL" sz="2800" b="1" dirty="0">
                  <a:solidFill>
                    <a:srgbClr val="6C529E"/>
                  </a:solidFill>
                </a:rPr>
                <a:t>9</a:t>
              </a:r>
              <a:r>
                <a:rPr lang="nl-NL" sz="2800" dirty="0">
                  <a:solidFill>
                    <a:srgbClr val="6C529E"/>
                  </a:solidFill>
                </a:rPr>
                <a:t> GRZ locaties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766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5A7108EF-291D-4B59-96BD-F6F2C729D0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4B8C522E-2C14-405E-8174-AEC338D57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13" y="881716"/>
            <a:ext cx="10515600" cy="1325563"/>
          </a:xfrm>
        </p:spPr>
        <p:txBody>
          <a:bodyPr/>
          <a:lstStyle/>
          <a:p>
            <a:r>
              <a:rPr lang="nl-NL" b="1" dirty="0">
                <a:solidFill>
                  <a:srgbClr val="312783"/>
                </a:solidFill>
              </a:rPr>
              <a:t>Integrator</a:t>
            </a:r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3692198C-8E2B-42E0-AEDC-230A75A45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713" y="2552620"/>
            <a:ext cx="11118471" cy="26084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>
                <a:solidFill>
                  <a:srgbClr val="6C529E"/>
                </a:solidFill>
              </a:rPr>
              <a:t>“</a:t>
            </a:r>
            <a:r>
              <a:rPr lang="nl-NL" sz="2800" dirty="0">
                <a:solidFill>
                  <a:srgbClr val="6C529E"/>
                </a:solidFill>
              </a:rPr>
              <a:t>iemand die ervoor zorgt dat alle zorgaanbieders en andere relevante organisaties uit het netwerk samenwerken om te komen tot een </a:t>
            </a:r>
            <a:r>
              <a:rPr lang="nl-NL" sz="2800" u="sng" dirty="0">
                <a:solidFill>
                  <a:srgbClr val="6C529E"/>
                </a:solidFill>
              </a:rPr>
              <a:t>integrale keten </a:t>
            </a:r>
            <a:r>
              <a:rPr lang="nl-NL" sz="2800" dirty="0">
                <a:solidFill>
                  <a:srgbClr val="6C529E"/>
                </a:solidFill>
              </a:rPr>
              <a:t>voor (kwetsbare) ouderen in de regio”</a:t>
            </a:r>
            <a:endParaRPr lang="nl-NL" dirty="0">
              <a:solidFill>
                <a:srgbClr val="6C529E"/>
              </a:solidFill>
            </a:endParaRP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8449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9840142" y="6318400"/>
            <a:ext cx="370657" cy="365125"/>
          </a:xfrm>
        </p:spPr>
        <p:txBody>
          <a:bodyPr/>
          <a:lstStyle/>
          <a:p>
            <a:fld id="{298E1048-B8DF-407A-8351-7E231E408F9A}" type="slidenum">
              <a:rPr lang="nl-NL" smtClean="0"/>
              <a:pPr/>
              <a:t>8</a:t>
            </a:fld>
            <a:endParaRPr lang="nl-NL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627359B2-16F2-D410-470B-0DC2E10F09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D7B5F31A-32D3-6C09-1556-D1B14FA45F14}"/>
              </a:ext>
            </a:extLst>
          </p:cNvPr>
          <p:cNvSpPr txBox="1">
            <a:spLocks/>
          </p:cNvSpPr>
          <p:nvPr/>
        </p:nvSpPr>
        <p:spPr>
          <a:xfrm>
            <a:off x="557713" y="88171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>
                <a:solidFill>
                  <a:srgbClr val="312783"/>
                </a:solidFill>
              </a:rPr>
              <a:t>TMZ: regio Breda</a:t>
            </a:r>
          </a:p>
        </p:txBody>
      </p:sp>
      <p:pic>
        <p:nvPicPr>
          <p:cNvPr id="29" name="Afbeelding 28">
            <a:extLst>
              <a:ext uri="{FF2B5EF4-FFF2-40B4-BE49-F238E27FC236}">
                <a16:creationId xmlns:a16="http://schemas.microsoft.com/office/drawing/2014/main" id="{56FC5CB8-41B9-E679-0CB3-E90FB34A41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5209" y="607477"/>
            <a:ext cx="8481562" cy="6013210"/>
          </a:xfrm>
          <a:prstGeom prst="rect">
            <a:avLst/>
          </a:prstGeom>
        </p:spPr>
      </p:pic>
      <p:grpSp>
        <p:nvGrpSpPr>
          <p:cNvPr id="8" name="Groep 7">
            <a:extLst>
              <a:ext uri="{FF2B5EF4-FFF2-40B4-BE49-F238E27FC236}">
                <a16:creationId xmlns:a16="http://schemas.microsoft.com/office/drawing/2014/main" id="{E620F87C-6EE2-CAD3-F8E2-30A66C7D2952}"/>
              </a:ext>
            </a:extLst>
          </p:cNvPr>
          <p:cNvGrpSpPr/>
          <p:nvPr/>
        </p:nvGrpSpPr>
        <p:grpSpPr>
          <a:xfrm>
            <a:off x="1310611" y="1899799"/>
            <a:ext cx="8756049" cy="4766699"/>
            <a:chOff x="1310611" y="1899799"/>
            <a:chExt cx="8756049" cy="4766699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9774" y="6154467"/>
              <a:ext cx="2336886" cy="512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Afbeelding 8" descr="Afbeelding met kaart&#10;&#10;Automatisch gegenereerde beschrijving">
              <a:extLst>
                <a:ext uri="{FF2B5EF4-FFF2-40B4-BE49-F238E27FC236}">
                  <a16:creationId xmlns:a16="http://schemas.microsoft.com/office/drawing/2014/main" id="{0965B192-9130-439D-A088-BFF2E36D31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1626" b="14545"/>
            <a:stretch/>
          </p:blipFill>
          <p:spPr bwMode="auto">
            <a:xfrm>
              <a:off x="2039682" y="1899799"/>
              <a:ext cx="1820561" cy="122347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F5C6D9C6-F534-4398-B170-8EC94BB08326}"/>
                </a:ext>
              </a:extLst>
            </p:cNvPr>
            <p:cNvSpPr txBox="1"/>
            <p:nvPr/>
          </p:nvSpPr>
          <p:spPr>
            <a:xfrm>
              <a:off x="2128871" y="2229960"/>
              <a:ext cx="1820561" cy="6339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</a:pPr>
              <a:r>
                <a:rPr lang="nl-NL" b="1" dirty="0">
                  <a:latin typeface="Verdana" panose="020B060403050404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Amphia </a:t>
              </a:r>
            </a:p>
            <a:p>
              <a:pPr algn="ctr">
                <a:lnSpc>
                  <a:spcPct val="115000"/>
                </a:lnSpc>
              </a:pPr>
              <a:r>
                <a:rPr lang="nl-NL" sz="1400" b="1" dirty="0">
                  <a:latin typeface="Verdana" panose="020B060403050404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Ziekenhuis</a:t>
              </a:r>
              <a:endParaRPr lang="nl-NL" sz="1400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Afbeelding 10" descr="Afbeelding met kaart&#10;&#10;Automatisch gegenereerde beschrijving">
              <a:extLst>
                <a:ext uri="{FF2B5EF4-FFF2-40B4-BE49-F238E27FC236}">
                  <a16:creationId xmlns:a16="http://schemas.microsoft.com/office/drawing/2014/main" id="{FCC9F651-11AD-4D47-8B33-F596218850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5693" b="17680"/>
            <a:stretch/>
          </p:blipFill>
          <p:spPr bwMode="auto">
            <a:xfrm>
              <a:off x="3977949" y="1903329"/>
              <a:ext cx="1866843" cy="121547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79165B1F-B759-4DD6-BF99-CECBCAF0F3D5}"/>
                </a:ext>
              </a:extLst>
            </p:cNvPr>
            <p:cNvSpPr txBox="1"/>
            <p:nvPr/>
          </p:nvSpPr>
          <p:spPr>
            <a:xfrm>
              <a:off x="4419761" y="2229960"/>
              <a:ext cx="1313341" cy="6339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nl-NL" b="1" dirty="0">
                  <a:latin typeface="Verdana" panose="020B060403050404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Avoord</a:t>
              </a:r>
            </a:p>
            <a:p>
              <a:pPr algn="ctr">
                <a:lnSpc>
                  <a:spcPct val="115000"/>
                </a:lnSpc>
              </a:pPr>
              <a:r>
                <a:rPr lang="nl-NL" sz="1400" b="1" dirty="0">
                  <a:latin typeface="Verdana" panose="020B060403050404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VVT</a:t>
              </a:r>
              <a:endParaRPr lang="nl-NL" sz="1400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Afbeelding 12" descr="Afbeelding met kaart&#10;&#10;Automatisch gegenereerde beschrijving">
              <a:extLst>
                <a:ext uri="{FF2B5EF4-FFF2-40B4-BE49-F238E27FC236}">
                  <a16:creationId xmlns:a16="http://schemas.microsoft.com/office/drawing/2014/main" id="{52BE5F7F-308C-401F-85B8-A6410D0AEC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16177"/>
            <a:stretch/>
          </p:blipFill>
          <p:spPr bwMode="auto">
            <a:xfrm>
              <a:off x="5973537" y="1906335"/>
              <a:ext cx="1776448" cy="123495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71288B2A-576D-462D-A20A-69EC643A12EC}"/>
                </a:ext>
              </a:extLst>
            </p:cNvPr>
            <p:cNvSpPr txBox="1"/>
            <p:nvPr/>
          </p:nvSpPr>
          <p:spPr>
            <a:xfrm>
              <a:off x="6313782" y="2260220"/>
              <a:ext cx="1313341" cy="6339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</a:pPr>
              <a:r>
                <a:rPr lang="nl-NL" b="1" dirty="0">
                  <a:latin typeface="Verdana" panose="020B060403050404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Mijzo</a:t>
              </a:r>
            </a:p>
            <a:p>
              <a:pPr algn="ctr">
                <a:lnSpc>
                  <a:spcPct val="115000"/>
                </a:lnSpc>
              </a:pPr>
              <a:r>
                <a:rPr lang="nl-NL" sz="1400" b="1" dirty="0">
                  <a:latin typeface="Verdana" panose="020B060403050404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VVT</a:t>
              </a:r>
              <a:endParaRPr lang="nl-NL" sz="1400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Afbeelding 14" descr="Afbeelding met kaart&#10;&#10;Automatisch gegenereerde beschrijving">
              <a:extLst>
                <a:ext uri="{FF2B5EF4-FFF2-40B4-BE49-F238E27FC236}">
                  <a16:creationId xmlns:a16="http://schemas.microsoft.com/office/drawing/2014/main" id="{791DCDB9-2BD0-43A0-9CAF-B450C140D3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18626"/>
            <a:stretch/>
          </p:blipFill>
          <p:spPr bwMode="auto">
            <a:xfrm>
              <a:off x="4012416" y="3471204"/>
              <a:ext cx="1820561" cy="128368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CF6B8EFD-988C-4AD8-B3F8-7229EC6F8E41}"/>
                </a:ext>
              </a:extLst>
            </p:cNvPr>
            <p:cNvSpPr txBox="1"/>
            <p:nvPr/>
          </p:nvSpPr>
          <p:spPr>
            <a:xfrm>
              <a:off x="4335275" y="3859580"/>
              <a:ext cx="1276762" cy="6339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</a:pPr>
              <a:r>
                <a:rPr lang="nl-NL" b="1" dirty="0">
                  <a:latin typeface="Verdana" panose="020B060403050404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Surplus</a:t>
              </a:r>
            </a:p>
            <a:p>
              <a:pPr algn="ctr">
                <a:lnSpc>
                  <a:spcPct val="115000"/>
                </a:lnSpc>
              </a:pPr>
              <a:r>
                <a:rPr lang="nl-NL" sz="1400" b="1" dirty="0">
                  <a:latin typeface="Verdana" panose="020B060403050404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VVT</a:t>
              </a:r>
              <a:endParaRPr lang="nl-NL" sz="1400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Afbeelding 16" descr="Afbeelding met kaart&#10;&#10;Automatisch gegenereerde beschrijving">
              <a:extLst>
                <a:ext uri="{FF2B5EF4-FFF2-40B4-BE49-F238E27FC236}">
                  <a16:creationId xmlns:a16="http://schemas.microsoft.com/office/drawing/2014/main" id="{1846CE64-7FBA-4A51-9F2A-D7036AE134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b="18649"/>
            <a:stretch/>
          </p:blipFill>
          <p:spPr bwMode="auto">
            <a:xfrm>
              <a:off x="2039681" y="3487908"/>
              <a:ext cx="1776448" cy="123613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03B552A4-A1D7-459C-B607-A018ACCCF798}"/>
                </a:ext>
              </a:extLst>
            </p:cNvPr>
            <p:cNvSpPr txBox="1"/>
            <p:nvPr/>
          </p:nvSpPr>
          <p:spPr>
            <a:xfrm>
              <a:off x="2433859" y="3855914"/>
              <a:ext cx="1276762" cy="6339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</a:pPr>
              <a:r>
                <a:rPr lang="nl-NL" b="1" dirty="0">
                  <a:latin typeface="Verdana" panose="020B060403050404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Thebe</a:t>
              </a:r>
            </a:p>
            <a:p>
              <a:pPr algn="ctr">
                <a:lnSpc>
                  <a:spcPct val="115000"/>
                </a:lnSpc>
              </a:pPr>
              <a:r>
                <a:rPr lang="nl-NL" sz="1400" b="1" dirty="0">
                  <a:latin typeface="Verdana" panose="020B060403050404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VVT</a:t>
              </a:r>
              <a:endParaRPr lang="nl-NL" sz="1400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9" name="Afbeelding 18" descr="Afbeelding met kaart&#10;&#10;Automatisch gegenereerde beschrijving">
              <a:extLst>
                <a:ext uri="{FF2B5EF4-FFF2-40B4-BE49-F238E27FC236}">
                  <a16:creationId xmlns:a16="http://schemas.microsoft.com/office/drawing/2014/main" id="{A659AF76-03DF-4C0C-8098-14FE4FCEF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b="16809"/>
            <a:stretch/>
          </p:blipFill>
          <p:spPr bwMode="auto">
            <a:xfrm>
              <a:off x="7963713" y="3485797"/>
              <a:ext cx="1807487" cy="129479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0" name="Tekstvak 19">
              <a:extLst>
                <a:ext uri="{FF2B5EF4-FFF2-40B4-BE49-F238E27FC236}">
                  <a16:creationId xmlns:a16="http://schemas.microsoft.com/office/drawing/2014/main" id="{71D6A3A0-1A30-4402-8E8E-0D8063973110}"/>
                </a:ext>
              </a:extLst>
            </p:cNvPr>
            <p:cNvSpPr txBox="1"/>
            <p:nvPr/>
          </p:nvSpPr>
          <p:spPr>
            <a:xfrm>
              <a:off x="8286516" y="3897799"/>
              <a:ext cx="1776447" cy="6339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nl-NL" b="1" dirty="0">
                  <a:latin typeface="Verdana" panose="020B060403050404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De MARQ</a:t>
              </a:r>
            </a:p>
            <a:p>
              <a:pPr>
                <a:lnSpc>
                  <a:spcPct val="115000"/>
                </a:lnSpc>
              </a:pPr>
              <a:r>
                <a:rPr lang="nl-NL" sz="1400" b="1" dirty="0">
                  <a:latin typeface="Verdana" panose="020B060403050404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VVT (GRZ)</a:t>
              </a:r>
              <a:endParaRPr lang="nl-NL" sz="1400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1" name="Afbeelding 20">
              <a:extLst>
                <a:ext uri="{FF2B5EF4-FFF2-40B4-BE49-F238E27FC236}">
                  <a16:creationId xmlns:a16="http://schemas.microsoft.com/office/drawing/2014/main" id="{4F48C8BC-8DBE-4DEB-B6DE-9766615BD8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b="19515"/>
            <a:stretch/>
          </p:blipFill>
          <p:spPr bwMode="auto">
            <a:xfrm>
              <a:off x="5950683" y="3482791"/>
              <a:ext cx="1866843" cy="129779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2" name="Tekstvak 21">
              <a:extLst>
                <a:ext uri="{FF2B5EF4-FFF2-40B4-BE49-F238E27FC236}">
                  <a16:creationId xmlns:a16="http://schemas.microsoft.com/office/drawing/2014/main" id="{3E1BE80E-05C0-430E-B508-87A8595E9079}"/>
                </a:ext>
              </a:extLst>
            </p:cNvPr>
            <p:cNvSpPr txBox="1"/>
            <p:nvPr/>
          </p:nvSpPr>
          <p:spPr>
            <a:xfrm>
              <a:off x="6385001" y="3822777"/>
              <a:ext cx="1276762" cy="6339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</a:pPr>
              <a:r>
                <a:rPr lang="nl-NL" b="1" dirty="0">
                  <a:latin typeface="Verdana" panose="020B060403050404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Revant</a:t>
              </a:r>
            </a:p>
            <a:p>
              <a:pPr algn="ctr">
                <a:lnSpc>
                  <a:spcPct val="115000"/>
                </a:lnSpc>
              </a:pPr>
              <a:r>
                <a:rPr lang="nl-NL" sz="1400" b="1" dirty="0">
                  <a:latin typeface="Verdana" panose="020B060403050404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MSR</a:t>
              </a:r>
              <a:endParaRPr lang="nl-NL" sz="1400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Afbeelding 22" descr="Afbeelding met kaart&#10;&#10;Automatisch gegenereerde beschrijving">
              <a:extLst>
                <a:ext uri="{FF2B5EF4-FFF2-40B4-BE49-F238E27FC236}">
                  <a16:creationId xmlns:a16="http://schemas.microsoft.com/office/drawing/2014/main" id="{A594FF03-A0ED-40B2-83A3-617C89770A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b="19126"/>
            <a:stretch/>
          </p:blipFill>
          <p:spPr bwMode="auto">
            <a:xfrm>
              <a:off x="5973537" y="4960948"/>
              <a:ext cx="1859680" cy="127436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4" name="Tekstvak 23">
              <a:extLst>
                <a:ext uri="{FF2B5EF4-FFF2-40B4-BE49-F238E27FC236}">
                  <a16:creationId xmlns:a16="http://schemas.microsoft.com/office/drawing/2014/main" id="{EC54CDD8-7DB3-4BD8-88CA-F548B7654298}"/>
                </a:ext>
              </a:extLst>
            </p:cNvPr>
            <p:cNvSpPr txBox="1"/>
            <p:nvPr/>
          </p:nvSpPr>
          <p:spPr>
            <a:xfrm>
              <a:off x="5962759" y="5376270"/>
              <a:ext cx="2732862" cy="6339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</a:pPr>
              <a:r>
                <a:rPr lang="nl-NL" b="1" dirty="0">
                  <a:latin typeface="Verdana" panose="020B060403050404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Het huisartsenteam</a:t>
              </a:r>
            </a:p>
            <a:p>
              <a:pPr algn="ctr">
                <a:lnSpc>
                  <a:spcPct val="115000"/>
                </a:lnSpc>
              </a:pPr>
              <a:r>
                <a:rPr lang="nl-NL" sz="1400" b="1" dirty="0">
                  <a:latin typeface="Verdana" panose="020B060403050404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Huisartsenzorg</a:t>
              </a:r>
              <a:endParaRPr lang="nl-NL" sz="1400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5" name="Afbeelding 24" descr="Afbeelding met kaart&#10;&#10;Automatisch gegenereerde beschrijving">
              <a:extLst>
                <a:ext uri="{FF2B5EF4-FFF2-40B4-BE49-F238E27FC236}">
                  <a16:creationId xmlns:a16="http://schemas.microsoft.com/office/drawing/2014/main" id="{04511BFF-76D0-407A-9F3F-50E81AD15F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b="17658"/>
            <a:stretch/>
          </p:blipFill>
          <p:spPr bwMode="auto">
            <a:xfrm>
              <a:off x="2039682" y="4933106"/>
              <a:ext cx="1820561" cy="126441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6" name="Tekstvak 25">
              <a:extLst>
                <a:ext uri="{FF2B5EF4-FFF2-40B4-BE49-F238E27FC236}">
                  <a16:creationId xmlns:a16="http://schemas.microsoft.com/office/drawing/2014/main" id="{88D4038A-85B7-4FED-B539-7A9FE71EA50F}"/>
                </a:ext>
              </a:extLst>
            </p:cNvPr>
            <p:cNvSpPr txBox="1"/>
            <p:nvPr/>
          </p:nvSpPr>
          <p:spPr>
            <a:xfrm>
              <a:off x="1310611" y="5047754"/>
              <a:ext cx="2056327" cy="158248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</a:pPr>
              <a:r>
                <a:rPr lang="nl-NL" b="1" dirty="0">
                  <a:latin typeface="Verdana" panose="020B060403050404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Huisartsen </a:t>
              </a:r>
            </a:p>
            <a:p>
              <a:pPr algn="ctr">
                <a:lnSpc>
                  <a:spcPct val="115000"/>
                </a:lnSpc>
              </a:pPr>
              <a:r>
                <a:rPr lang="nl-NL" b="1" dirty="0">
                  <a:latin typeface="Verdana" panose="020B060403050404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Zorggroep </a:t>
              </a:r>
            </a:p>
            <a:p>
              <a:pPr algn="ctr">
                <a:lnSpc>
                  <a:spcPct val="115000"/>
                </a:lnSpc>
              </a:pPr>
              <a:r>
                <a:rPr lang="nl-NL" b="1" dirty="0">
                  <a:latin typeface="Verdana" panose="020B060403050404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Breda</a:t>
              </a:r>
            </a:p>
            <a:p>
              <a:pPr algn="ctr">
                <a:lnSpc>
                  <a:spcPct val="115000"/>
                </a:lnSpc>
              </a:pPr>
              <a:r>
                <a:rPr lang="nl-NL" sz="1400" b="1" dirty="0">
                  <a:latin typeface="Verdana" panose="020B060403050404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Huisartsenzorg</a:t>
              </a:r>
              <a:endParaRPr lang="nl-NL" sz="1400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15000"/>
                </a:lnSpc>
              </a:pPr>
              <a:endParaRPr lang="nl-NL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7" name="Afbeelding 26" descr="Afbeelding met kaart&#10;&#10;Automatisch gegenereerde beschrijving">
              <a:extLst>
                <a:ext uri="{FF2B5EF4-FFF2-40B4-BE49-F238E27FC236}">
                  <a16:creationId xmlns:a16="http://schemas.microsoft.com/office/drawing/2014/main" id="{AE85B817-E28B-4A91-80B8-DC2B95EA55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b="19347"/>
            <a:stretch/>
          </p:blipFill>
          <p:spPr bwMode="auto">
            <a:xfrm>
              <a:off x="3977949" y="4941890"/>
              <a:ext cx="1927133" cy="127979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8" name="Tekstvak 27">
              <a:extLst>
                <a:ext uri="{FF2B5EF4-FFF2-40B4-BE49-F238E27FC236}">
                  <a16:creationId xmlns:a16="http://schemas.microsoft.com/office/drawing/2014/main" id="{0293D983-0DC8-4B29-AC33-866B7F5A4DAE}"/>
                </a:ext>
              </a:extLst>
            </p:cNvPr>
            <p:cNvSpPr txBox="1"/>
            <p:nvPr/>
          </p:nvSpPr>
          <p:spPr>
            <a:xfrm>
              <a:off x="4438049" y="5189845"/>
              <a:ext cx="1276762" cy="119314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</a:pPr>
              <a:r>
                <a:rPr lang="nl-NL" b="1" dirty="0">
                  <a:latin typeface="Verdana" panose="020B060403050404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Zorroo</a:t>
              </a:r>
            </a:p>
            <a:p>
              <a:pPr algn="ctr">
                <a:lnSpc>
                  <a:spcPct val="115000"/>
                </a:lnSpc>
              </a:pPr>
              <a:r>
                <a:rPr lang="nl-NL" sz="1400" b="1" dirty="0">
                  <a:latin typeface="Verdana" panose="020B060403050404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Huisartsenzorg</a:t>
              </a:r>
              <a:endParaRPr lang="nl-NL" sz="1400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15000"/>
                </a:lnSpc>
              </a:pPr>
              <a:endParaRPr lang="nl-NL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858A43C2-1B35-4777-9E93-1996052BF13C}"/>
                </a:ext>
              </a:extLst>
            </p:cNvPr>
            <p:cNvSpPr/>
            <p:nvPr/>
          </p:nvSpPr>
          <p:spPr>
            <a:xfrm>
              <a:off x="5990978" y="4941891"/>
              <a:ext cx="1848980" cy="1293453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3637913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C1B4A441-2858-1526-24AC-B7CF23FECB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Ovaal 3">
            <a:extLst>
              <a:ext uri="{FF2B5EF4-FFF2-40B4-BE49-F238E27FC236}">
                <a16:creationId xmlns:a16="http://schemas.microsoft.com/office/drawing/2014/main" id="{7A66C622-2FD6-F322-DC0E-752B3112CD14}"/>
              </a:ext>
            </a:extLst>
          </p:cNvPr>
          <p:cNvSpPr/>
          <p:nvPr/>
        </p:nvSpPr>
        <p:spPr>
          <a:xfrm>
            <a:off x="4513185" y="4627356"/>
            <a:ext cx="183848" cy="188685"/>
          </a:xfrm>
          <a:prstGeom prst="ellipse">
            <a:avLst/>
          </a:prstGeom>
          <a:solidFill>
            <a:srgbClr val="0070C0"/>
          </a:solidFill>
          <a:ln w="12700"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138483F5-65E3-0EEB-30D7-1E65AA616395}"/>
              </a:ext>
            </a:extLst>
          </p:cNvPr>
          <p:cNvSpPr/>
          <p:nvPr/>
        </p:nvSpPr>
        <p:spPr>
          <a:xfrm>
            <a:off x="4448185" y="5381523"/>
            <a:ext cx="183848" cy="18868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12700"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213DBF8E-A5A8-2095-38BF-9850E73FC185}"/>
              </a:ext>
            </a:extLst>
          </p:cNvPr>
          <p:cNvSpPr/>
          <p:nvPr/>
        </p:nvSpPr>
        <p:spPr>
          <a:xfrm>
            <a:off x="3542543" y="5134764"/>
            <a:ext cx="183848" cy="188685"/>
          </a:xfrm>
          <a:prstGeom prst="ellipse">
            <a:avLst/>
          </a:prstGeom>
          <a:solidFill>
            <a:srgbClr val="0070C0"/>
          </a:solidFill>
          <a:ln w="12700"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D013660D-B1A0-CC96-1A53-758E44928915}"/>
              </a:ext>
            </a:extLst>
          </p:cNvPr>
          <p:cNvSpPr txBox="1"/>
          <p:nvPr/>
        </p:nvSpPr>
        <p:spPr>
          <a:xfrm>
            <a:off x="4540109" y="5127274"/>
            <a:ext cx="1020838" cy="276999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nl-NL" sz="1200" dirty="0">
                <a:latin typeface="Abadi" panose="020B0604020104020204" pitchFamily="34" charset="0"/>
              </a:rPr>
              <a:t>thuis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48082185-7457-CC54-0A35-8E7EA302F26A}"/>
              </a:ext>
            </a:extLst>
          </p:cNvPr>
          <p:cNvSpPr txBox="1"/>
          <p:nvPr/>
        </p:nvSpPr>
        <p:spPr>
          <a:xfrm>
            <a:off x="3986145" y="4335153"/>
            <a:ext cx="143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latin typeface="Abadi" panose="020B0604020104020204" pitchFamily="34" charset="0"/>
              </a:rPr>
              <a:t>huisartsen praktijk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F984081A-D7FC-0C87-276D-19E8BA9FDA1C}"/>
              </a:ext>
            </a:extLst>
          </p:cNvPr>
          <p:cNvSpPr txBox="1"/>
          <p:nvPr/>
        </p:nvSpPr>
        <p:spPr>
          <a:xfrm>
            <a:off x="2131029" y="5090606"/>
            <a:ext cx="14115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dirty="0">
                <a:latin typeface="Abadi" panose="020B0604020104020204" pitchFamily="34" charset="0"/>
              </a:rPr>
              <a:t>woonzorg locatie</a:t>
            </a:r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AAD9D389-30E7-19DA-6709-91DDC335C1AC}"/>
              </a:ext>
            </a:extLst>
          </p:cNvPr>
          <p:cNvSpPr/>
          <p:nvPr/>
        </p:nvSpPr>
        <p:spPr>
          <a:xfrm>
            <a:off x="3870033" y="6103721"/>
            <a:ext cx="183848" cy="188685"/>
          </a:xfrm>
          <a:prstGeom prst="ellipse">
            <a:avLst/>
          </a:prstGeom>
          <a:solidFill>
            <a:srgbClr val="0070C0"/>
          </a:solidFill>
          <a:ln w="12700"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ADF3FFD3-8D6A-3001-9D2A-99EECFDA71B8}"/>
              </a:ext>
            </a:extLst>
          </p:cNvPr>
          <p:cNvSpPr txBox="1"/>
          <p:nvPr/>
        </p:nvSpPr>
        <p:spPr>
          <a:xfrm>
            <a:off x="3032124" y="6220618"/>
            <a:ext cx="10208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dirty="0">
                <a:latin typeface="Abadi" panose="020B0604020104020204" pitchFamily="34" charset="0"/>
              </a:rPr>
              <a:t>ziekenhuis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4EBC60B2-D21B-D690-1974-64595BD636E7}"/>
              </a:ext>
            </a:extLst>
          </p:cNvPr>
          <p:cNvSpPr txBox="1"/>
          <p:nvPr/>
        </p:nvSpPr>
        <p:spPr>
          <a:xfrm>
            <a:off x="5176634" y="6070842"/>
            <a:ext cx="17175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dirty="0">
                <a:latin typeface="Abadi" panose="020B0604020104020204" pitchFamily="34" charset="0"/>
              </a:rPr>
              <a:t>revalidatie locatie</a:t>
            </a:r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6735044E-00A6-AA3B-F5D7-8A396AE74DBC}"/>
              </a:ext>
            </a:extLst>
          </p:cNvPr>
          <p:cNvSpPr/>
          <p:nvPr/>
        </p:nvSpPr>
        <p:spPr>
          <a:xfrm>
            <a:off x="5162673" y="6031933"/>
            <a:ext cx="183848" cy="188685"/>
          </a:xfrm>
          <a:prstGeom prst="ellipse">
            <a:avLst/>
          </a:prstGeom>
          <a:solidFill>
            <a:srgbClr val="0070C0"/>
          </a:solidFill>
          <a:ln w="12700"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A5556B2A-9817-7B03-A026-8DFF435B84EA}"/>
              </a:ext>
            </a:extLst>
          </p:cNvPr>
          <p:cNvSpPr/>
          <p:nvPr/>
        </p:nvSpPr>
        <p:spPr>
          <a:xfrm>
            <a:off x="5264562" y="4986370"/>
            <a:ext cx="183848" cy="188685"/>
          </a:xfrm>
          <a:prstGeom prst="ellipse">
            <a:avLst/>
          </a:prstGeom>
          <a:solidFill>
            <a:srgbClr val="0070C0"/>
          </a:solidFill>
          <a:ln w="12700"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734030D6-B1A4-F79B-F03A-C5E404048C5A}"/>
              </a:ext>
            </a:extLst>
          </p:cNvPr>
          <p:cNvSpPr txBox="1"/>
          <p:nvPr/>
        </p:nvSpPr>
        <p:spPr>
          <a:xfrm>
            <a:off x="5597444" y="4932139"/>
            <a:ext cx="10208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>
              <a:defRPr sz="1200">
                <a:latin typeface="Abadi" panose="020B0604020104020204" pitchFamily="34" charset="0"/>
              </a:defRPr>
            </a:lvl1pPr>
          </a:lstStyle>
          <a:p>
            <a:r>
              <a:rPr lang="nl-NL" dirty="0"/>
              <a:t>thuiszorg</a:t>
            </a:r>
          </a:p>
        </p:txBody>
      </p:sp>
      <p:cxnSp>
        <p:nvCxnSpPr>
          <p:cNvPr id="17" name="Rechte verbindingslijn met pijl 16">
            <a:extLst>
              <a:ext uri="{FF2B5EF4-FFF2-40B4-BE49-F238E27FC236}">
                <a16:creationId xmlns:a16="http://schemas.microsoft.com/office/drawing/2014/main" id="{F5909F67-ED87-8CD4-5F72-72202693783B}"/>
              </a:ext>
            </a:extLst>
          </p:cNvPr>
          <p:cNvCxnSpPr>
            <a:cxnSpLocks/>
            <a:stCxn id="4" idx="3"/>
            <a:endCxn id="11" idx="0"/>
          </p:cNvCxnSpPr>
          <p:nvPr/>
        </p:nvCxnSpPr>
        <p:spPr>
          <a:xfrm flipH="1">
            <a:off x="3961957" y="4788408"/>
            <a:ext cx="578152" cy="1315312"/>
          </a:xfrm>
          <a:prstGeom prst="straightConnector1">
            <a:avLst/>
          </a:prstGeom>
          <a:ln w="12700">
            <a:solidFill>
              <a:srgbClr val="0066CC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met pijl 17">
            <a:extLst>
              <a:ext uri="{FF2B5EF4-FFF2-40B4-BE49-F238E27FC236}">
                <a16:creationId xmlns:a16="http://schemas.microsoft.com/office/drawing/2014/main" id="{DAECA2AE-5973-9024-FDE2-A975421432BE}"/>
              </a:ext>
            </a:extLst>
          </p:cNvPr>
          <p:cNvCxnSpPr>
            <a:cxnSpLocks/>
            <a:stCxn id="4" idx="2"/>
            <a:endCxn id="7" idx="7"/>
          </p:cNvCxnSpPr>
          <p:nvPr/>
        </p:nvCxnSpPr>
        <p:spPr>
          <a:xfrm flipH="1">
            <a:off x="3699467" y="4721699"/>
            <a:ext cx="813718" cy="440697"/>
          </a:xfrm>
          <a:prstGeom prst="straightConnector1">
            <a:avLst/>
          </a:prstGeom>
          <a:ln w="12700">
            <a:solidFill>
              <a:srgbClr val="0066CC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met pijl 18">
            <a:extLst>
              <a:ext uri="{FF2B5EF4-FFF2-40B4-BE49-F238E27FC236}">
                <a16:creationId xmlns:a16="http://schemas.microsoft.com/office/drawing/2014/main" id="{07BD75AF-2388-C998-EE25-EEC3386BD588}"/>
              </a:ext>
            </a:extLst>
          </p:cNvPr>
          <p:cNvCxnSpPr>
            <a:cxnSpLocks/>
            <a:stCxn id="5" idx="6"/>
            <a:endCxn id="15" idx="2"/>
          </p:cNvCxnSpPr>
          <p:nvPr/>
        </p:nvCxnSpPr>
        <p:spPr>
          <a:xfrm flipV="1">
            <a:off x="4632034" y="5080713"/>
            <a:ext cx="632529" cy="395153"/>
          </a:xfrm>
          <a:prstGeom prst="straightConnector1">
            <a:avLst/>
          </a:prstGeom>
          <a:ln w="12700">
            <a:solidFill>
              <a:srgbClr val="0066CC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met pijl 19">
            <a:extLst>
              <a:ext uri="{FF2B5EF4-FFF2-40B4-BE49-F238E27FC236}">
                <a16:creationId xmlns:a16="http://schemas.microsoft.com/office/drawing/2014/main" id="{518E5F8B-5A20-558D-D1CB-502ACB07DD54}"/>
              </a:ext>
            </a:extLst>
          </p:cNvPr>
          <p:cNvCxnSpPr>
            <a:cxnSpLocks/>
            <a:stCxn id="5" idx="0"/>
            <a:endCxn id="4" idx="4"/>
          </p:cNvCxnSpPr>
          <p:nvPr/>
        </p:nvCxnSpPr>
        <p:spPr>
          <a:xfrm flipV="1">
            <a:off x="4540109" y="4816040"/>
            <a:ext cx="65000" cy="565482"/>
          </a:xfrm>
          <a:prstGeom prst="straightConnector1">
            <a:avLst/>
          </a:prstGeom>
          <a:ln w="12700">
            <a:solidFill>
              <a:srgbClr val="0066CC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met pijl 20">
            <a:extLst>
              <a:ext uri="{FF2B5EF4-FFF2-40B4-BE49-F238E27FC236}">
                <a16:creationId xmlns:a16="http://schemas.microsoft.com/office/drawing/2014/main" id="{19791302-8C78-D9CB-8C22-9C49D9FAF0E8}"/>
              </a:ext>
            </a:extLst>
          </p:cNvPr>
          <p:cNvCxnSpPr>
            <a:cxnSpLocks/>
            <a:stCxn id="5" idx="5"/>
            <a:endCxn id="14" idx="1"/>
          </p:cNvCxnSpPr>
          <p:nvPr/>
        </p:nvCxnSpPr>
        <p:spPr>
          <a:xfrm>
            <a:off x="4605109" y="5542576"/>
            <a:ext cx="584488" cy="516989"/>
          </a:xfrm>
          <a:prstGeom prst="straightConnector1">
            <a:avLst/>
          </a:prstGeom>
          <a:ln w="12700">
            <a:solidFill>
              <a:srgbClr val="0066CC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met pijl 21">
            <a:extLst>
              <a:ext uri="{FF2B5EF4-FFF2-40B4-BE49-F238E27FC236}">
                <a16:creationId xmlns:a16="http://schemas.microsoft.com/office/drawing/2014/main" id="{3FBDF317-7ADF-F72D-1C25-00AD1A7B5A1B}"/>
              </a:ext>
            </a:extLst>
          </p:cNvPr>
          <p:cNvCxnSpPr>
            <a:cxnSpLocks/>
            <a:stCxn id="11" idx="6"/>
            <a:endCxn id="14" idx="2"/>
          </p:cNvCxnSpPr>
          <p:nvPr/>
        </p:nvCxnSpPr>
        <p:spPr>
          <a:xfrm flipV="1">
            <a:off x="4053881" y="6126275"/>
            <a:ext cx="1108792" cy="71788"/>
          </a:xfrm>
          <a:prstGeom prst="straightConnector1">
            <a:avLst/>
          </a:prstGeom>
          <a:ln w="12700">
            <a:solidFill>
              <a:srgbClr val="0066CC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chte verbindingslijn met pijl 22">
            <a:extLst>
              <a:ext uri="{FF2B5EF4-FFF2-40B4-BE49-F238E27FC236}">
                <a16:creationId xmlns:a16="http://schemas.microsoft.com/office/drawing/2014/main" id="{B8F0FFDC-B2B6-C361-FE80-6813C163941F}"/>
              </a:ext>
            </a:extLst>
          </p:cNvPr>
          <p:cNvCxnSpPr>
            <a:cxnSpLocks/>
            <a:stCxn id="11" idx="1"/>
            <a:endCxn id="7" idx="4"/>
          </p:cNvCxnSpPr>
          <p:nvPr/>
        </p:nvCxnSpPr>
        <p:spPr>
          <a:xfrm flipH="1" flipV="1">
            <a:off x="3634467" y="5323448"/>
            <a:ext cx="262490" cy="807904"/>
          </a:xfrm>
          <a:prstGeom prst="straightConnector1">
            <a:avLst/>
          </a:prstGeom>
          <a:ln w="12700">
            <a:solidFill>
              <a:srgbClr val="0066CC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chte verbindingslijn met pijl 23">
            <a:extLst>
              <a:ext uri="{FF2B5EF4-FFF2-40B4-BE49-F238E27FC236}">
                <a16:creationId xmlns:a16="http://schemas.microsoft.com/office/drawing/2014/main" id="{BB664C27-A1B9-56FE-DF3A-8BA4992CE2C9}"/>
              </a:ext>
            </a:extLst>
          </p:cNvPr>
          <p:cNvCxnSpPr>
            <a:cxnSpLocks/>
            <a:stCxn id="5" idx="2"/>
            <a:endCxn id="7" idx="5"/>
          </p:cNvCxnSpPr>
          <p:nvPr/>
        </p:nvCxnSpPr>
        <p:spPr>
          <a:xfrm flipH="1" flipV="1">
            <a:off x="3699467" y="5295817"/>
            <a:ext cx="748718" cy="180049"/>
          </a:xfrm>
          <a:prstGeom prst="straightConnector1">
            <a:avLst/>
          </a:prstGeom>
          <a:ln w="12700">
            <a:solidFill>
              <a:srgbClr val="0066CC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chte verbindingslijn met pijl 24">
            <a:extLst>
              <a:ext uri="{FF2B5EF4-FFF2-40B4-BE49-F238E27FC236}">
                <a16:creationId xmlns:a16="http://schemas.microsoft.com/office/drawing/2014/main" id="{D6BDD747-D4F7-667E-33F3-266A68CACC1C}"/>
              </a:ext>
            </a:extLst>
          </p:cNvPr>
          <p:cNvCxnSpPr>
            <a:cxnSpLocks/>
            <a:stCxn id="4" idx="6"/>
            <a:endCxn id="15" idx="1"/>
          </p:cNvCxnSpPr>
          <p:nvPr/>
        </p:nvCxnSpPr>
        <p:spPr>
          <a:xfrm>
            <a:off x="4697034" y="4721699"/>
            <a:ext cx="594453" cy="292303"/>
          </a:xfrm>
          <a:prstGeom prst="straightConnector1">
            <a:avLst/>
          </a:prstGeom>
          <a:ln w="12700">
            <a:solidFill>
              <a:srgbClr val="0066CC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echte verbindingslijn met pijl 25">
            <a:extLst>
              <a:ext uri="{FF2B5EF4-FFF2-40B4-BE49-F238E27FC236}">
                <a16:creationId xmlns:a16="http://schemas.microsoft.com/office/drawing/2014/main" id="{A868B269-6955-CBCF-5388-1BB53F2D8592}"/>
              </a:ext>
            </a:extLst>
          </p:cNvPr>
          <p:cNvCxnSpPr>
            <a:cxnSpLocks/>
            <a:endCxn id="14" idx="0"/>
          </p:cNvCxnSpPr>
          <p:nvPr/>
        </p:nvCxnSpPr>
        <p:spPr>
          <a:xfrm flipH="1">
            <a:off x="5254598" y="5195204"/>
            <a:ext cx="107621" cy="836729"/>
          </a:xfrm>
          <a:prstGeom prst="straightConnector1">
            <a:avLst/>
          </a:prstGeom>
          <a:ln w="12700">
            <a:solidFill>
              <a:srgbClr val="0066CC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echte verbindingslijn met pijl 26">
            <a:extLst>
              <a:ext uri="{FF2B5EF4-FFF2-40B4-BE49-F238E27FC236}">
                <a16:creationId xmlns:a16="http://schemas.microsoft.com/office/drawing/2014/main" id="{232AC244-A86D-55EE-BAD9-207587EEA88B}"/>
              </a:ext>
            </a:extLst>
          </p:cNvPr>
          <p:cNvCxnSpPr>
            <a:cxnSpLocks/>
            <a:stCxn id="5" idx="3"/>
            <a:endCxn id="11" idx="7"/>
          </p:cNvCxnSpPr>
          <p:nvPr/>
        </p:nvCxnSpPr>
        <p:spPr>
          <a:xfrm flipH="1">
            <a:off x="4026957" y="5542576"/>
            <a:ext cx="448152" cy="588777"/>
          </a:xfrm>
          <a:prstGeom prst="straightConnector1">
            <a:avLst/>
          </a:prstGeom>
          <a:ln w="12700">
            <a:solidFill>
              <a:srgbClr val="0066CC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echte verbindingslijn met pijl 27">
            <a:extLst>
              <a:ext uri="{FF2B5EF4-FFF2-40B4-BE49-F238E27FC236}">
                <a16:creationId xmlns:a16="http://schemas.microsoft.com/office/drawing/2014/main" id="{6A315F63-4280-1F07-DBBD-A68997C63BBC}"/>
              </a:ext>
            </a:extLst>
          </p:cNvPr>
          <p:cNvCxnSpPr>
            <a:cxnSpLocks/>
            <a:stCxn id="15" idx="4"/>
            <a:endCxn id="11" idx="6"/>
          </p:cNvCxnSpPr>
          <p:nvPr/>
        </p:nvCxnSpPr>
        <p:spPr>
          <a:xfrm flipH="1">
            <a:off x="4053882" y="5175055"/>
            <a:ext cx="1302605" cy="1023009"/>
          </a:xfrm>
          <a:prstGeom prst="straightConnector1">
            <a:avLst/>
          </a:prstGeom>
          <a:ln w="12700">
            <a:solidFill>
              <a:srgbClr val="0066CC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echte verbindingslijn met pijl 28">
            <a:extLst>
              <a:ext uri="{FF2B5EF4-FFF2-40B4-BE49-F238E27FC236}">
                <a16:creationId xmlns:a16="http://schemas.microsoft.com/office/drawing/2014/main" id="{EDEC16F6-C37D-5F0B-96D1-AEBDDE4A17D7}"/>
              </a:ext>
            </a:extLst>
          </p:cNvPr>
          <p:cNvCxnSpPr>
            <a:cxnSpLocks/>
            <a:stCxn id="15" idx="2"/>
            <a:endCxn id="7" idx="6"/>
          </p:cNvCxnSpPr>
          <p:nvPr/>
        </p:nvCxnSpPr>
        <p:spPr>
          <a:xfrm flipH="1">
            <a:off x="3726392" y="5080712"/>
            <a:ext cx="1538171" cy="148394"/>
          </a:xfrm>
          <a:prstGeom prst="straightConnector1">
            <a:avLst/>
          </a:prstGeom>
          <a:ln w="12700">
            <a:solidFill>
              <a:srgbClr val="0066CC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kstvak 29">
            <a:extLst>
              <a:ext uri="{FF2B5EF4-FFF2-40B4-BE49-F238E27FC236}">
                <a16:creationId xmlns:a16="http://schemas.microsoft.com/office/drawing/2014/main" id="{E61B10BE-808F-1981-2CEC-B949237DC567}"/>
              </a:ext>
            </a:extLst>
          </p:cNvPr>
          <p:cNvSpPr txBox="1"/>
          <p:nvPr/>
        </p:nvSpPr>
        <p:spPr>
          <a:xfrm>
            <a:off x="654844" y="5050941"/>
            <a:ext cx="17788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>
              <a:defRPr sz="1200">
                <a:latin typeface="Abadi" panose="020B0604020104020204" pitchFamily="34" charset="0"/>
              </a:defRPr>
            </a:lvl1pPr>
          </a:lstStyle>
          <a:p>
            <a:r>
              <a:rPr lang="nl-NL" sz="1600" b="1" dirty="0"/>
              <a:t>Netwerk</a:t>
            </a:r>
          </a:p>
        </p:txBody>
      </p:sp>
      <p:sp>
        <p:nvSpPr>
          <p:cNvPr id="36" name="Ovaal 35">
            <a:extLst>
              <a:ext uri="{FF2B5EF4-FFF2-40B4-BE49-F238E27FC236}">
                <a16:creationId xmlns:a16="http://schemas.microsoft.com/office/drawing/2014/main" id="{0CCB06E3-DA79-8D3F-0511-41764459966D}"/>
              </a:ext>
            </a:extLst>
          </p:cNvPr>
          <p:cNvSpPr/>
          <p:nvPr/>
        </p:nvSpPr>
        <p:spPr>
          <a:xfrm>
            <a:off x="3393123" y="2330006"/>
            <a:ext cx="183848" cy="188685"/>
          </a:xfrm>
          <a:prstGeom prst="ellipse">
            <a:avLst/>
          </a:prstGeom>
          <a:solidFill>
            <a:srgbClr val="0070C0"/>
          </a:solidFill>
          <a:ln w="12700"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84CE11B5-00EC-A16F-64AC-B420E325FC6B}"/>
              </a:ext>
            </a:extLst>
          </p:cNvPr>
          <p:cNvSpPr/>
          <p:nvPr/>
        </p:nvSpPr>
        <p:spPr>
          <a:xfrm>
            <a:off x="4265190" y="2330006"/>
            <a:ext cx="183848" cy="18868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12700"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69AF9CE5-1983-A3D6-6921-A6646FB1D505}"/>
              </a:ext>
            </a:extLst>
          </p:cNvPr>
          <p:cNvSpPr/>
          <p:nvPr/>
        </p:nvSpPr>
        <p:spPr>
          <a:xfrm>
            <a:off x="5137257" y="2330005"/>
            <a:ext cx="183848" cy="188685"/>
          </a:xfrm>
          <a:prstGeom prst="ellipse">
            <a:avLst/>
          </a:prstGeom>
          <a:solidFill>
            <a:srgbClr val="0070C0"/>
          </a:solidFill>
          <a:ln w="12700"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9" name="Ovaal 38">
            <a:extLst>
              <a:ext uri="{FF2B5EF4-FFF2-40B4-BE49-F238E27FC236}">
                <a16:creationId xmlns:a16="http://schemas.microsoft.com/office/drawing/2014/main" id="{88BC0FF8-BECA-C1A9-514E-07B08A4B7503}"/>
              </a:ext>
            </a:extLst>
          </p:cNvPr>
          <p:cNvSpPr/>
          <p:nvPr/>
        </p:nvSpPr>
        <p:spPr>
          <a:xfrm>
            <a:off x="6096622" y="2330004"/>
            <a:ext cx="183848" cy="188685"/>
          </a:xfrm>
          <a:prstGeom prst="ellipse">
            <a:avLst/>
          </a:prstGeom>
          <a:solidFill>
            <a:srgbClr val="0070C0"/>
          </a:solidFill>
          <a:ln w="12700"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2" name="Tekstvak 41">
            <a:extLst>
              <a:ext uri="{FF2B5EF4-FFF2-40B4-BE49-F238E27FC236}">
                <a16:creationId xmlns:a16="http://schemas.microsoft.com/office/drawing/2014/main" id="{BCA3734A-6021-F57C-BD82-6DD0BC5D3CA5}"/>
              </a:ext>
            </a:extLst>
          </p:cNvPr>
          <p:cNvSpPr txBox="1"/>
          <p:nvPr/>
        </p:nvSpPr>
        <p:spPr>
          <a:xfrm>
            <a:off x="3261891" y="2061548"/>
            <a:ext cx="1020838" cy="276999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nl-NL" sz="1200" dirty="0">
                <a:latin typeface="Abadi" panose="020B0604020104020204" pitchFamily="34" charset="0"/>
              </a:rPr>
              <a:t>thuis</a:t>
            </a:r>
          </a:p>
        </p:txBody>
      </p:sp>
      <p:sp>
        <p:nvSpPr>
          <p:cNvPr id="43" name="Tekstvak 42">
            <a:extLst>
              <a:ext uri="{FF2B5EF4-FFF2-40B4-BE49-F238E27FC236}">
                <a16:creationId xmlns:a16="http://schemas.microsoft.com/office/drawing/2014/main" id="{6F6D859D-80F7-30A0-74C8-91023B4121D9}"/>
              </a:ext>
            </a:extLst>
          </p:cNvPr>
          <p:cNvSpPr txBox="1"/>
          <p:nvPr/>
        </p:nvSpPr>
        <p:spPr>
          <a:xfrm>
            <a:off x="3912786" y="2060303"/>
            <a:ext cx="10208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dirty="0">
                <a:latin typeface="Abadi" panose="020B0604020104020204" pitchFamily="34" charset="0"/>
              </a:rPr>
              <a:t>ziekenhuis</a:t>
            </a:r>
          </a:p>
        </p:txBody>
      </p:sp>
      <p:sp>
        <p:nvSpPr>
          <p:cNvPr id="44" name="Tekstvak 43">
            <a:extLst>
              <a:ext uri="{FF2B5EF4-FFF2-40B4-BE49-F238E27FC236}">
                <a16:creationId xmlns:a16="http://schemas.microsoft.com/office/drawing/2014/main" id="{90125D29-915C-6CC3-9C71-B994E3CDF74D}"/>
              </a:ext>
            </a:extLst>
          </p:cNvPr>
          <p:cNvSpPr txBox="1"/>
          <p:nvPr/>
        </p:nvSpPr>
        <p:spPr>
          <a:xfrm>
            <a:off x="4671059" y="1861529"/>
            <a:ext cx="1411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dirty="0">
                <a:latin typeface="Abadi" panose="020B0604020104020204" pitchFamily="34" charset="0"/>
              </a:rPr>
              <a:t>woonzorg </a:t>
            </a:r>
          </a:p>
          <a:p>
            <a:pPr algn="ctr"/>
            <a:r>
              <a:rPr lang="nl-NL" sz="1200" dirty="0">
                <a:latin typeface="Abadi" panose="020B0604020104020204" pitchFamily="34" charset="0"/>
              </a:rPr>
              <a:t>locatie (ELV)</a:t>
            </a:r>
          </a:p>
        </p:txBody>
      </p:sp>
      <p:sp>
        <p:nvSpPr>
          <p:cNvPr id="45" name="Tekstvak 44">
            <a:extLst>
              <a:ext uri="{FF2B5EF4-FFF2-40B4-BE49-F238E27FC236}">
                <a16:creationId xmlns:a16="http://schemas.microsoft.com/office/drawing/2014/main" id="{104034AA-9050-A9F7-C249-F894501B33FB}"/>
              </a:ext>
            </a:extLst>
          </p:cNvPr>
          <p:cNvSpPr txBox="1"/>
          <p:nvPr/>
        </p:nvSpPr>
        <p:spPr>
          <a:xfrm>
            <a:off x="5976285" y="2070996"/>
            <a:ext cx="1020838" cy="276999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nl-NL" sz="1200" dirty="0">
                <a:latin typeface="Abadi" panose="020B0604020104020204" pitchFamily="34" charset="0"/>
              </a:rPr>
              <a:t>thuis</a:t>
            </a:r>
          </a:p>
        </p:txBody>
      </p:sp>
      <p:cxnSp>
        <p:nvCxnSpPr>
          <p:cNvPr id="47" name="Rechte verbindingslijn met pijl 46">
            <a:extLst>
              <a:ext uri="{FF2B5EF4-FFF2-40B4-BE49-F238E27FC236}">
                <a16:creationId xmlns:a16="http://schemas.microsoft.com/office/drawing/2014/main" id="{81B91C10-4BDF-230C-6FA1-59C5F71F8CB1}"/>
              </a:ext>
            </a:extLst>
          </p:cNvPr>
          <p:cNvCxnSpPr>
            <a:stCxn id="36" idx="6"/>
            <a:endCxn id="37" idx="2"/>
          </p:cNvCxnSpPr>
          <p:nvPr/>
        </p:nvCxnSpPr>
        <p:spPr>
          <a:xfrm>
            <a:off x="3576972" y="2424348"/>
            <a:ext cx="688219" cy="0"/>
          </a:xfrm>
          <a:prstGeom prst="straightConnector1">
            <a:avLst/>
          </a:prstGeom>
          <a:ln>
            <a:solidFill>
              <a:srgbClr val="0066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Rechte verbindingslijn met pijl 47">
            <a:extLst>
              <a:ext uri="{FF2B5EF4-FFF2-40B4-BE49-F238E27FC236}">
                <a16:creationId xmlns:a16="http://schemas.microsoft.com/office/drawing/2014/main" id="{586D83E9-E66B-D0BE-B404-2FD6D16892F8}"/>
              </a:ext>
            </a:extLst>
          </p:cNvPr>
          <p:cNvCxnSpPr>
            <a:cxnSpLocks/>
            <a:stCxn id="37" idx="6"/>
            <a:endCxn id="38" idx="2"/>
          </p:cNvCxnSpPr>
          <p:nvPr/>
        </p:nvCxnSpPr>
        <p:spPr>
          <a:xfrm flipV="1">
            <a:off x="4449039" y="2424348"/>
            <a:ext cx="688219" cy="1"/>
          </a:xfrm>
          <a:prstGeom prst="straightConnector1">
            <a:avLst/>
          </a:prstGeom>
          <a:ln>
            <a:solidFill>
              <a:srgbClr val="0066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Rechte verbindingslijn met pijl 51">
            <a:extLst>
              <a:ext uri="{FF2B5EF4-FFF2-40B4-BE49-F238E27FC236}">
                <a16:creationId xmlns:a16="http://schemas.microsoft.com/office/drawing/2014/main" id="{E17FA093-B49E-E7A1-55F7-48FE9E20BEC2}"/>
              </a:ext>
            </a:extLst>
          </p:cNvPr>
          <p:cNvCxnSpPr>
            <a:cxnSpLocks/>
            <a:stCxn id="38" idx="6"/>
            <a:endCxn id="39" idx="2"/>
          </p:cNvCxnSpPr>
          <p:nvPr/>
        </p:nvCxnSpPr>
        <p:spPr>
          <a:xfrm flipV="1">
            <a:off x="5321106" y="2424347"/>
            <a:ext cx="775517" cy="1"/>
          </a:xfrm>
          <a:prstGeom prst="straightConnector1">
            <a:avLst/>
          </a:prstGeom>
          <a:ln>
            <a:solidFill>
              <a:srgbClr val="0066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Rechte verbindingslijn met pijl 54">
            <a:extLst>
              <a:ext uri="{FF2B5EF4-FFF2-40B4-BE49-F238E27FC236}">
                <a16:creationId xmlns:a16="http://schemas.microsoft.com/office/drawing/2014/main" id="{4CA34CE9-977C-441E-77DB-8CC12BAE8F8B}"/>
              </a:ext>
            </a:extLst>
          </p:cNvPr>
          <p:cNvCxnSpPr>
            <a:cxnSpLocks/>
            <a:endCxn id="36" idx="4"/>
          </p:cNvCxnSpPr>
          <p:nvPr/>
        </p:nvCxnSpPr>
        <p:spPr>
          <a:xfrm flipV="1">
            <a:off x="3485047" y="2518691"/>
            <a:ext cx="0" cy="719053"/>
          </a:xfrm>
          <a:prstGeom prst="straightConnector1">
            <a:avLst/>
          </a:prstGeom>
          <a:ln>
            <a:solidFill>
              <a:srgbClr val="0066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Ovaal 58">
            <a:extLst>
              <a:ext uri="{FF2B5EF4-FFF2-40B4-BE49-F238E27FC236}">
                <a16:creationId xmlns:a16="http://schemas.microsoft.com/office/drawing/2014/main" id="{3003C118-B3FF-C35A-980D-9B823AD1EC21}"/>
              </a:ext>
            </a:extLst>
          </p:cNvPr>
          <p:cNvSpPr/>
          <p:nvPr/>
        </p:nvSpPr>
        <p:spPr>
          <a:xfrm>
            <a:off x="3390550" y="3234923"/>
            <a:ext cx="183848" cy="188685"/>
          </a:xfrm>
          <a:prstGeom prst="ellipse">
            <a:avLst/>
          </a:prstGeom>
          <a:solidFill>
            <a:srgbClr val="0070C0"/>
          </a:solidFill>
          <a:ln w="12700"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0" name="Tekstvak 59">
            <a:extLst>
              <a:ext uri="{FF2B5EF4-FFF2-40B4-BE49-F238E27FC236}">
                <a16:creationId xmlns:a16="http://schemas.microsoft.com/office/drawing/2014/main" id="{44B3AA03-6FC3-4B30-A816-4C43A83B02BB}"/>
              </a:ext>
            </a:extLst>
          </p:cNvPr>
          <p:cNvSpPr txBox="1"/>
          <p:nvPr/>
        </p:nvSpPr>
        <p:spPr>
          <a:xfrm>
            <a:off x="3520546" y="3190765"/>
            <a:ext cx="1020838" cy="276999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nl-NL" sz="1200" dirty="0">
                <a:latin typeface="Abadi" panose="020B0604020104020204" pitchFamily="34" charset="0"/>
              </a:rPr>
              <a:t>thuiszorg</a:t>
            </a:r>
          </a:p>
        </p:txBody>
      </p:sp>
      <p:sp>
        <p:nvSpPr>
          <p:cNvPr id="61" name="Ovaal 60">
            <a:extLst>
              <a:ext uri="{FF2B5EF4-FFF2-40B4-BE49-F238E27FC236}">
                <a16:creationId xmlns:a16="http://schemas.microsoft.com/office/drawing/2014/main" id="{EDDD510F-A180-7230-AB92-1F8E9F3461DA}"/>
              </a:ext>
            </a:extLst>
          </p:cNvPr>
          <p:cNvSpPr/>
          <p:nvPr/>
        </p:nvSpPr>
        <p:spPr>
          <a:xfrm>
            <a:off x="2864693" y="3234923"/>
            <a:ext cx="183848" cy="188685"/>
          </a:xfrm>
          <a:prstGeom prst="ellipse">
            <a:avLst/>
          </a:prstGeom>
          <a:solidFill>
            <a:srgbClr val="0070C0"/>
          </a:solidFill>
          <a:ln w="12700"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62" name="Rechte verbindingslijn met pijl 61">
            <a:extLst>
              <a:ext uri="{FF2B5EF4-FFF2-40B4-BE49-F238E27FC236}">
                <a16:creationId xmlns:a16="http://schemas.microsoft.com/office/drawing/2014/main" id="{3D0DC498-88A2-2701-E68F-53CD6A361F80}"/>
              </a:ext>
            </a:extLst>
          </p:cNvPr>
          <p:cNvCxnSpPr>
            <a:cxnSpLocks/>
          </p:cNvCxnSpPr>
          <p:nvPr/>
        </p:nvCxnSpPr>
        <p:spPr>
          <a:xfrm flipV="1">
            <a:off x="2998948" y="2525388"/>
            <a:ext cx="478678" cy="709534"/>
          </a:xfrm>
          <a:prstGeom prst="straightConnector1">
            <a:avLst/>
          </a:prstGeom>
          <a:ln>
            <a:solidFill>
              <a:srgbClr val="0066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kstvak 64">
            <a:extLst>
              <a:ext uri="{FF2B5EF4-FFF2-40B4-BE49-F238E27FC236}">
                <a16:creationId xmlns:a16="http://schemas.microsoft.com/office/drawing/2014/main" id="{31013B16-121D-D65C-7FE8-A505D2FAA842}"/>
              </a:ext>
            </a:extLst>
          </p:cNvPr>
          <p:cNvSpPr txBox="1"/>
          <p:nvPr/>
        </p:nvSpPr>
        <p:spPr>
          <a:xfrm>
            <a:off x="2194486" y="3173857"/>
            <a:ext cx="1020838" cy="276999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nl-NL" sz="1200" dirty="0">
                <a:latin typeface="Abadi" panose="020B0604020104020204" pitchFamily="34" charset="0"/>
              </a:rPr>
              <a:t>huisarts</a:t>
            </a:r>
          </a:p>
        </p:txBody>
      </p:sp>
      <p:cxnSp>
        <p:nvCxnSpPr>
          <p:cNvPr id="66" name="Rechte verbindingslijn met pijl 65">
            <a:extLst>
              <a:ext uri="{FF2B5EF4-FFF2-40B4-BE49-F238E27FC236}">
                <a16:creationId xmlns:a16="http://schemas.microsoft.com/office/drawing/2014/main" id="{F8048C0D-D28F-38DD-F04B-F3FE1B7E5554}"/>
              </a:ext>
            </a:extLst>
          </p:cNvPr>
          <p:cNvCxnSpPr>
            <a:cxnSpLocks/>
            <a:stCxn id="37" idx="6"/>
            <a:endCxn id="69" idx="0"/>
          </p:cNvCxnSpPr>
          <p:nvPr/>
        </p:nvCxnSpPr>
        <p:spPr>
          <a:xfrm>
            <a:off x="4449039" y="2424348"/>
            <a:ext cx="776475" cy="879784"/>
          </a:xfrm>
          <a:prstGeom prst="straightConnector1">
            <a:avLst/>
          </a:prstGeom>
          <a:ln>
            <a:solidFill>
              <a:srgbClr val="0066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Ovaal 68">
            <a:extLst>
              <a:ext uri="{FF2B5EF4-FFF2-40B4-BE49-F238E27FC236}">
                <a16:creationId xmlns:a16="http://schemas.microsoft.com/office/drawing/2014/main" id="{28F3512B-458C-CDB3-CFD4-3ED0662D1929}"/>
              </a:ext>
            </a:extLst>
          </p:cNvPr>
          <p:cNvSpPr/>
          <p:nvPr/>
        </p:nvSpPr>
        <p:spPr>
          <a:xfrm>
            <a:off x="5133589" y="3304133"/>
            <a:ext cx="183848" cy="188685"/>
          </a:xfrm>
          <a:prstGeom prst="ellipse">
            <a:avLst/>
          </a:prstGeom>
          <a:solidFill>
            <a:srgbClr val="0070C0"/>
          </a:solidFill>
          <a:ln w="12700"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71" name="Rechte verbindingslijn met pijl 70">
            <a:extLst>
              <a:ext uri="{FF2B5EF4-FFF2-40B4-BE49-F238E27FC236}">
                <a16:creationId xmlns:a16="http://schemas.microsoft.com/office/drawing/2014/main" id="{CE962D81-C94D-2887-37CD-3C2E2BF071FF}"/>
              </a:ext>
            </a:extLst>
          </p:cNvPr>
          <p:cNvCxnSpPr>
            <a:cxnSpLocks/>
            <a:stCxn id="69" idx="0"/>
            <a:endCxn id="39" idx="2"/>
          </p:cNvCxnSpPr>
          <p:nvPr/>
        </p:nvCxnSpPr>
        <p:spPr>
          <a:xfrm flipV="1">
            <a:off x="5225514" y="2424346"/>
            <a:ext cx="871109" cy="879786"/>
          </a:xfrm>
          <a:prstGeom prst="straightConnector1">
            <a:avLst/>
          </a:prstGeom>
          <a:ln>
            <a:solidFill>
              <a:srgbClr val="0066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Rechte verbindingslijn met pijl 78">
            <a:extLst>
              <a:ext uri="{FF2B5EF4-FFF2-40B4-BE49-F238E27FC236}">
                <a16:creationId xmlns:a16="http://schemas.microsoft.com/office/drawing/2014/main" id="{4740E755-2BA6-3286-8578-8E584E3F7B08}"/>
              </a:ext>
            </a:extLst>
          </p:cNvPr>
          <p:cNvCxnSpPr>
            <a:cxnSpLocks/>
            <a:stCxn id="69" idx="0"/>
            <a:endCxn id="38" idx="4"/>
          </p:cNvCxnSpPr>
          <p:nvPr/>
        </p:nvCxnSpPr>
        <p:spPr>
          <a:xfrm flipV="1">
            <a:off x="5225513" y="2518690"/>
            <a:ext cx="3668" cy="785443"/>
          </a:xfrm>
          <a:prstGeom prst="straightConnector1">
            <a:avLst/>
          </a:prstGeom>
          <a:ln>
            <a:solidFill>
              <a:srgbClr val="0066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kstvak 85">
            <a:extLst>
              <a:ext uri="{FF2B5EF4-FFF2-40B4-BE49-F238E27FC236}">
                <a16:creationId xmlns:a16="http://schemas.microsoft.com/office/drawing/2014/main" id="{1BE04D12-C458-77ED-08D0-D309D60B58B5}"/>
              </a:ext>
            </a:extLst>
          </p:cNvPr>
          <p:cNvSpPr txBox="1"/>
          <p:nvPr/>
        </p:nvSpPr>
        <p:spPr>
          <a:xfrm>
            <a:off x="4395836" y="3468274"/>
            <a:ext cx="17175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dirty="0">
                <a:latin typeface="Abadi" panose="020B0604020104020204" pitchFamily="34" charset="0"/>
              </a:rPr>
              <a:t>revalidatie locatie</a:t>
            </a:r>
          </a:p>
        </p:txBody>
      </p:sp>
      <p:sp>
        <p:nvSpPr>
          <p:cNvPr id="89" name="Tekstvak 88">
            <a:extLst>
              <a:ext uri="{FF2B5EF4-FFF2-40B4-BE49-F238E27FC236}">
                <a16:creationId xmlns:a16="http://schemas.microsoft.com/office/drawing/2014/main" id="{0D377E3F-0FFE-7EB4-5554-197359A15532}"/>
              </a:ext>
            </a:extLst>
          </p:cNvPr>
          <p:cNvSpPr txBox="1"/>
          <p:nvPr/>
        </p:nvSpPr>
        <p:spPr>
          <a:xfrm>
            <a:off x="638753" y="2517194"/>
            <a:ext cx="17788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>
              <a:defRPr sz="1200">
                <a:latin typeface="Abadi" panose="020B0604020104020204" pitchFamily="34" charset="0"/>
              </a:defRPr>
            </a:lvl1pPr>
          </a:lstStyle>
          <a:p>
            <a:r>
              <a:rPr lang="nl-NL" sz="1600" b="1" dirty="0"/>
              <a:t>Keten</a:t>
            </a:r>
          </a:p>
        </p:txBody>
      </p:sp>
      <p:sp>
        <p:nvSpPr>
          <p:cNvPr id="90" name="Tijdelijke aanduiding voor inhoud 2">
            <a:extLst>
              <a:ext uri="{FF2B5EF4-FFF2-40B4-BE49-F238E27FC236}">
                <a16:creationId xmlns:a16="http://schemas.microsoft.com/office/drawing/2014/main" id="{4B2A8A61-FABB-0ABA-3294-36C4049FB1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0134" y="1761681"/>
            <a:ext cx="3237486" cy="45307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sz="2000" dirty="0">
                <a:latin typeface="Verdana" pitchFamily="34" charset="0"/>
                <a:ea typeface="Verdana" pitchFamily="34" charset="0"/>
              </a:rPr>
              <a:t>Van keten naar netwerk:</a:t>
            </a:r>
          </a:p>
          <a:p>
            <a:pPr marL="0" indent="0">
              <a:buNone/>
            </a:pPr>
            <a:endParaRPr lang="nl-NL" sz="2000" dirty="0">
              <a:latin typeface="Verdana" pitchFamily="34" charset="0"/>
              <a:ea typeface="Verdana" pitchFamily="34" charset="0"/>
            </a:endParaRPr>
          </a:p>
          <a:p>
            <a:r>
              <a:rPr lang="nl-NL" sz="2000" dirty="0">
                <a:latin typeface="Verdana" pitchFamily="34" charset="0"/>
                <a:ea typeface="Verdana" pitchFamily="34" charset="0"/>
              </a:rPr>
              <a:t>Zorg rondom patiënt, </a:t>
            </a:r>
            <a:r>
              <a:rPr lang="nl-NL" sz="2000" dirty="0" err="1">
                <a:latin typeface="Verdana" pitchFamily="34" charset="0"/>
                <a:ea typeface="Verdana" pitchFamily="34" charset="0"/>
              </a:rPr>
              <a:t>ipv</a:t>
            </a:r>
            <a:r>
              <a:rPr lang="nl-NL" sz="2000" dirty="0">
                <a:latin typeface="Verdana" pitchFamily="34" charset="0"/>
                <a:ea typeface="Verdana" pitchFamily="34" charset="0"/>
              </a:rPr>
              <a:t> rond om organisaties</a:t>
            </a:r>
          </a:p>
          <a:p>
            <a:endParaRPr lang="nl-NL" sz="2000" dirty="0">
              <a:latin typeface="Verdana" pitchFamily="34" charset="0"/>
              <a:ea typeface="Verdana" pitchFamily="34" charset="0"/>
            </a:endParaRPr>
          </a:p>
          <a:p>
            <a:r>
              <a:rPr lang="nl-NL" sz="2000" dirty="0">
                <a:latin typeface="Verdana" pitchFamily="34" charset="0"/>
                <a:ea typeface="Verdana" pitchFamily="34" charset="0"/>
              </a:rPr>
              <a:t>Meer denken vanuit thuis(zorg) en tijdelijke intramurale zorg</a:t>
            </a:r>
          </a:p>
          <a:p>
            <a:endParaRPr lang="nl-NL" sz="2000" dirty="0">
              <a:latin typeface="Verdana" pitchFamily="34" charset="0"/>
              <a:ea typeface="Verdana" pitchFamily="34" charset="0"/>
            </a:endParaRPr>
          </a:p>
          <a:p>
            <a:r>
              <a:rPr lang="nl-NL" sz="2000" dirty="0">
                <a:latin typeface="Verdana" pitchFamily="34" charset="0"/>
                <a:ea typeface="Verdana" pitchFamily="34" charset="0"/>
              </a:rPr>
              <a:t>Capaciteitsplanning inrichten vanuit ‘thuisgedachte’</a:t>
            </a:r>
          </a:p>
          <a:p>
            <a:endParaRPr lang="nl-NL" sz="2000" dirty="0">
              <a:latin typeface="Verdana" pitchFamily="34" charset="0"/>
              <a:ea typeface="Verdana" pitchFamily="34" charset="0"/>
            </a:endParaRPr>
          </a:p>
          <a:p>
            <a:endParaRPr lang="nl-NL" sz="2000" dirty="0">
              <a:latin typeface="Verdana" pitchFamily="34" charset="0"/>
              <a:ea typeface="Verdana" pitchFamily="34" charset="0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782794EE-7666-EA87-02A2-C51941778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13" y="881716"/>
            <a:ext cx="10515600" cy="1325563"/>
          </a:xfrm>
        </p:spPr>
        <p:txBody>
          <a:bodyPr/>
          <a:lstStyle/>
          <a:p>
            <a:r>
              <a:rPr lang="nl-NL" b="1" dirty="0">
                <a:solidFill>
                  <a:srgbClr val="312783"/>
                </a:solidFill>
              </a:rPr>
              <a:t>Anders denken….</a:t>
            </a:r>
          </a:p>
        </p:txBody>
      </p:sp>
    </p:spTree>
    <p:extLst>
      <p:ext uri="{BB962C8B-B14F-4D97-AF65-F5344CB8AC3E}">
        <p14:creationId xmlns:p14="http://schemas.microsoft.com/office/powerpoint/2010/main" val="169951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/>
      <p:bldP spid="9" grpId="0"/>
      <p:bldP spid="10" grpId="0"/>
      <p:bldP spid="11" grpId="0" animBg="1"/>
      <p:bldP spid="12" grpId="0"/>
      <p:bldP spid="13" grpId="0"/>
      <p:bldP spid="14" grpId="0" animBg="1"/>
      <p:bldP spid="15" grpId="0" animBg="1"/>
      <p:bldP spid="16" grpId="0"/>
      <p:bldP spid="30" grpId="0"/>
      <p:bldP spid="90" grpId="0" build="p"/>
    </p:bld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1206</TotalTime>
  <Words>497</Words>
  <Application>Microsoft Office PowerPoint</Application>
  <PresentationFormat>Breedbeeld</PresentationFormat>
  <Paragraphs>183</Paragraphs>
  <Slides>20</Slides>
  <Notes>19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20</vt:i4>
      </vt:variant>
    </vt:vector>
  </HeadingPairs>
  <TitlesOfParts>
    <vt:vector size="27" baseType="lpstr">
      <vt:lpstr>Abadi</vt:lpstr>
      <vt:lpstr>Arial</vt:lpstr>
      <vt:lpstr>Calibri</vt:lpstr>
      <vt:lpstr>Calibri Light</vt:lpstr>
      <vt:lpstr>Verdana</vt:lpstr>
      <vt:lpstr>Kantoorthema</vt:lpstr>
      <vt:lpstr>Acrobat Document</vt:lpstr>
      <vt:lpstr>PowerPoint-presentatie</vt:lpstr>
      <vt:lpstr>Even voorstellen</vt:lpstr>
      <vt:lpstr>Waarom Transmurale zorg samen in de regio?</vt:lpstr>
      <vt:lpstr>Wat staat ons te wachten?</vt:lpstr>
      <vt:lpstr>Gezamenlijke ambitie</vt:lpstr>
      <vt:lpstr>PowerPoint-presentatie</vt:lpstr>
      <vt:lpstr>Integrator</vt:lpstr>
      <vt:lpstr>PowerPoint-presentatie</vt:lpstr>
      <vt:lpstr>Anders denken….</vt:lpstr>
      <vt:lpstr>PowerPoint-presentatie</vt:lpstr>
      <vt:lpstr>Koers 2021 - 2023</vt:lpstr>
      <vt:lpstr>Vb. Regionale Coördinatie Functie</vt:lpstr>
      <vt:lpstr>Vb. Logeerzorg</vt:lpstr>
      <vt:lpstr>Realisatie(!)sessies</vt:lpstr>
      <vt:lpstr>PowerPoint-presentatie</vt:lpstr>
      <vt:lpstr>PowerPoint-presentatie</vt:lpstr>
      <vt:lpstr>PowerPoint-presentatie</vt:lpstr>
      <vt:lpstr>Lessons learned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Roos, Dennis</dc:creator>
  <cp:lastModifiedBy>Harry Sonnenschein</cp:lastModifiedBy>
  <cp:revision>36</cp:revision>
  <dcterms:created xsi:type="dcterms:W3CDTF">2021-09-07T14:32:29Z</dcterms:created>
  <dcterms:modified xsi:type="dcterms:W3CDTF">2022-09-28T16:04:47Z</dcterms:modified>
</cp:coreProperties>
</file>